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687" r:id="rId3"/>
    <p:sldMasterId id="2147483693" r:id="rId4"/>
  </p:sldMasterIdLst>
  <p:notesMasterIdLst>
    <p:notesMasterId r:id="rId14"/>
  </p:notesMasterIdLst>
  <p:sldIdLst>
    <p:sldId id="351" r:id="rId5"/>
    <p:sldId id="350" r:id="rId6"/>
    <p:sldId id="358" r:id="rId7"/>
    <p:sldId id="359" r:id="rId8"/>
    <p:sldId id="345" r:id="rId9"/>
    <p:sldId id="356" r:id="rId10"/>
    <p:sldId id="357" r:id="rId11"/>
    <p:sldId id="352" r:id="rId12"/>
    <p:sldId id="354" r:id="rId13"/>
  </p:sldIdLst>
  <p:sldSz cx="12192000" cy="6858000"/>
  <p:notesSz cx="6797675" cy="9872663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65DA70"/>
    <a:srgbClr val="55BB60"/>
    <a:srgbClr val="144275"/>
    <a:srgbClr val="CC0000"/>
    <a:srgbClr val="4AAFAD"/>
    <a:srgbClr val="00FB92"/>
    <a:srgbClr val="71F7AF"/>
    <a:srgbClr val="71F7B0"/>
    <a:srgbClr val="71F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8" autoAdjust="0"/>
    <p:restoredTop sz="93298"/>
  </p:normalViewPr>
  <p:slideViewPr>
    <p:cSldViewPr snapToGrid="0" snapToObjects="1">
      <p:cViewPr varScale="1">
        <p:scale>
          <a:sx n="54" d="100"/>
          <a:sy n="54" d="100"/>
        </p:scale>
        <p:origin x="11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D812-6616-5644-ADE4-C67072676F8D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DB12-1D44-044A-83F5-86D586DD0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5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9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4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1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4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1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2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2DB12-1D44-044A-83F5-86D586DD03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2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2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61993" y="6540501"/>
            <a:ext cx="230833" cy="228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9609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3342286"/>
          </a:xfrm>
          <a:solidFill>
            <a:schemeClr val="accent1"/>
          </a:solidFill>
        </p:spPr>
        <p:txBody>
          <a:bodyPr lIns="288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429000"/>
            <a:ext cx="6009287" cy="3342286"/>
          </a:xfrm>
          <a:noFill/>
        </p:spPr>
        <p:txBody>
          <a:bodyPr lIns="288000" tIns="144000" rIns="432000" rtlCol="0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FE6C9FA-03C5-49AB-9581-ADE746C1C3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22324" y="5100143"/>
            <a:ext cx="1440001" cy="14400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Логотип высшей школы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40" y="5111421"/>
            <a:ext cx="1524132" cy="1417443"/>
          </a:xfrm>
          <a:prstGeom prst="rect">
            <a:avLst/>
          </a:prstGeom>
        </p:spPr>
      </p:pic>
      <p:sp>
        <p:nvSpPr>
          <p:cNvPr id="16" name="Рисунок 4">
            <a:extLst>
              <a:ext uri="{FF2B5EF4-FFF2-40B4-BE49-F238E27FC236}">
                <a16:creationId xmlns:a16="http://schemas.microsoft.com/office/drawing/2014/main" id="{2FE6C9FA-03C5-49AB-9581-ADE746C1C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8947" y="5088864"/>
            <a:ext cx="1440001" cy="1440000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Логотип института 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20132"/>
          <a:stretch/>
        </p:blipFill>
        <p:spPr>
          <a:xfrm>
            <a:off x="71120" y="84061"/>
            <a:ext cx="6004560" cy="66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еполагание и амбици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Номер слайда 1 основной">
            <a:extLst>
              <a:ext uri="{FF2B5EF4-FFF2-40B4-BE49-F238E27FC236}">
                <a16:creationId xmlns:a16="http://schemas.microsoft.com/office/drawing/2014/main" id="{A3F561E2-579D-425B-8705-61418A30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96" y="6309000"/>
            <a:ext cx="432754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1 Заголовок 1 основной">
            <a:extLst>
              <a:ext uri="{FF2B5EF4-FFF2-40B4-BE49-F238E27FC236}">
                <a16:creationId xmlns:a16="http://schemas.microsoft.com/office/drawing/2014/main" id="{5DBA171E-4149-46A0-822D-6E2A5979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00" y="384419"/>
            <a:ext cx="6659535" cy="7046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0" name="1 Заголовок раздела">
            <a:extLst>
              <a:ext uri="{FF2B5EF4-FFF2-40B4-BE49-F238E27FC236}">
                <a16:creationId xmlns:a16="http://schemas.microsoft.com/office/drawing/2014/main" id="{8DD70A86-1D70-4B5E-A65B-C46A367A6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4200" y="31860"/>
            <a:ext cx="6659536" cy="3456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936B95-BA85-4F36-9EE0-2B4C8EFD2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683" y="1196925"/>
            <a:ext cx="688699" cy="592761"/>
          </a:xfrm>
          <a:prstGeom prst="rect">
            <a:avLst/>
          </a:prstGeom>
        </p:spPr>
      </p:pic>
      <p:pic>
        <p:nvPicPr>
          <p:cNvPr id="50" name="Picture 2" descr="Картинки по запросу ЙЫ ranking">
            <a:extLst>
              <a:ext uri="{FF2B5EF4-FFF2-40B4-BE49-F238E27FC236}">
                <a16:creationId xmlns:a16="http://schemas.microsoft.com/office/drawing/2014/main" id="{A1E0FB93-8472-43D9-AD00-DCC06D0AD0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7" r="73780"/>
          <a:stretch/>
        </p:blipFill>
        <p:spPr bwMode="auto">
          <a:xfrm>
            <a:off x="8304676" y="2932763"/>
            <a:ext cx="615628" cy="5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9EBF968-AA2B-422A-8140-363EB6769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176"/>
          <a:stretch/>
        </p:blipFill>
        <p:spPr>
          <a:xfrm>
            <a:off x="8254167" y="4718250"/>
            <a:ext cx="738544" cy="56725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3620C58-6770-4496-B9A8-87032F119535}"/>
              </a:ext>
            </a:extLst>
          </p:cNvPr>
          <p:cNvSpPr txBox="1"/>
          <p:nvPr userDrawn="1"/>
        </p:nvSpPr>
        <p:spPr>
          <a:xfrm>
            <a:off x="8254099" y="1950561"/>
            <a:ext cx="3582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Предметные рейтинги топ-100: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27C8F29-2604-43F7-B316-EFAAB49B8624}"/>
              </a:ext>
            </a:extLst>
          </p:cNvPr>
          <p:cNvSpPr/>
          <p:nvPr userDrawn="1"/>
        </p:nvSpPr>
        <p:spPr>
          <a:xfrm>
            <a:off x="9092626" y="1481145"/>
            <a:ext cx="1272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место в общем рейтинге</a:t>
            </a:r>
            <a:endParaRPr lang="en-US" sz="1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20EB049-7755-4C14-9324-FDC854F161D2}"/>
              </a:ext>
            </a:extLst>
          </p:cNvPr>
          <p:cNvSpPr/>
          <p:nvPr userDrawn="1"/>
        </p:nvSpPr>
        <p:spPr>
          <a:xfrm>
            <a:off x="10480971" y="1480819"/>
            <a:ext cx="12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макс. место </a:t>
            </a:r>
            <a:b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в предметных рейтингах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CEEFDD5-D045-4930-9E0B-248768DCB404}"/>
              </a:ext>
            </a:extLst>
          </p:cNvPr>
          <p:cNvCxnSpPr/>
          <p:nvPr userDrawn="1"/>
        </p:nvCxnSpPr>
        <p:spPr>
          <a:xfrm>
            <a:off x="8201965" y="2822639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5">
            <a:extLst>
              <a:ext uri="{FF2B5EF4-FFF2-40B4-BE49-F238E27FC236}">
                <a16:creationId xmlns:a16="http://schemas.microsoft.com/office/drawing/2014/main" id="{F6030044-757D-4D30-8987-9F07C4E303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84450" y="1184320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57" name="Текст 5">
            <a:extLst>
              <a:ext uri="{FF2B5EF4-FFF2-40B4-BE49-F238E27FC236}">
                <a16:creationId xmlns:a16="http://schemas.microsoft.com/office/drawing/2014/main" id="{43F50CFD-CCC5-41F5-BD66-CBF02D1A8C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464618" y="1184320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58" name="Объект 3">
            <a:extLst>
              <a:ext uri="{FF2B5EF4-FFF2-40B4-BE49-F238E27FC236}">
                <a16:creationId xmlns:a16="http://schemas.microsoft.com/office/drawing/2014/main" id="{05D56E99-F695-4F87-9048-888DCA2464BF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254801" y="2188659"/>
            <a:ext cx="3581400" cy="600164"/>
          </a:xfrm>
          <a:noFill/>
        </p:spPr>
        <p:txBody>
          <a:bodyPr wrap="square" t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dirty="0" smtClean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 dirty="0"/>
              <a:t>Место. Предметный рейтинг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Место. Предметный рейтинг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Место. Предметный рейтинг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AC6C1D-22E7-437B-890A-16313FAFC12C}"/>
              </a:ext>
            </a:extLst>
          </p:cNvPr>
          <p:cNvSpPr txBox="1"/>
          <p:nvPr userDrawn="1"/>
        </p:nvSpPr>
        <p:spPr>
          <a:xfrm>
            <a:off x="8254099" y="3690263"/>
            <a:ext cx="3582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dirty="0"/>
              <a:t>Предметные рейтинги топ-100: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34EE6DF-23DB-4C03-B29D-2E396FA1C397}"/>
              </a:ext>
            </a:extLst>
          </p:cNvPr>
          <p:cNvSpPr/>
          <p:nvPr userDrawn="1"/>
        </p:nvSpPr>
        <p:spPr>
          <a:xfrm>
            <a:off x="9092626" y="3220847"/>
            <a:ext cx="1272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место в общем рейтинге</a:t>
            </a:r>
            <a:endParaRPr lang="en-US" sz="1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15845AA-7C2A-47CF-B2FC-D108F21FFAB7}"/>
              </a:ext>
            </a:extLst>
          </p:cNvPr>
          <p:cNvSpPr/>
          <p:nvPr userDrawn="1"/>
        </p:nvSpPr>
        <p:spPr>
          <a:xfrm>
            <a:off x="10480971" y="3220521"/>
            <a:ext cx="12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макс. место </a:t>
            </a:r>
            <a:b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в предметных рейтингах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0663DF6-1395-4D78-9384-C0361AAB2E10}"/>
              </a:ext>
            </a:extLst>
          </p:cNvPr>
          <p:cNvCxnSpPr/>
          <p:nvPr userDrawn="1"/>
        </p:nvCxnSpPr>
        <p:spPr>
          <a:xfrm>
            <a:off x="8201965" y="4569124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Текст 5">
            <a:extLst>
              <a:ext uri="{FF2B5EF4-FFF2-40B4-BE49-F238E27FC236}">
                <a16:creationId xmlns:a16="http://schemas.microsoft.com/office/drawing/2014/main" id="{3287FE0C-4954-4556-B130-9F5CA88A36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84450" y="2924022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64" name="Текст 5">
            <a:extLst>
              <a:ext uri="{FF2B5EF4-FFF2-40B4-BE49-F238E27FC236}">
                <a16:creationId xmlns:a16="http://schemas.microsoft.com/office/drawing/2014/main" id="{019BE1AC-830C-43ED-9D3B-32976E79F1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464618" y="2924022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65" name="Объект 3">
            <a:extLst>
              <a:ext uri="{FF2B5EF4-FFF2-40B4-BE49-F238E27FC236}">
                <a16:creationId xmlns:a16="http://schemas.microsoft.com/office/drawing/2014/main" id="{AC243608-9C14-4A63-9E0F-E80094D38D3C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254801" y="3928361"/>
            <a:ext cx="3581400" cy="600164"/>
          </a:xfrm>
          <a:noFill/>
        </p:spPr>
        <p:txBody>
          <a:bodyPr wrap="square" t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dirty="0" smtClean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Место. Предметный рейтинг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Место. Предметный рейтинг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Место. Предметный рейтинг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AD7C3F-210D-401A-82C5-CD7F0D00D249}"/>
              </a:ext>
            </a:extLst>
          </p:cNvPr>
          <p:cNvSpPr txBox="1"/>
          <p:nvPr userDrawn="1"/>
        </p:nvSpPr>
        <p:spPr>
          <a:xfrm>
            <a:off x="8254099" y="5380685"/>
            <a:ext cx="3582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Предметные рейтинги топ-100: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9A9AF52-45F0-4A1B-B117-2687835D00BC}"/>
              </a:ext>
            </a:extLst>
          </p:cNvPr>
          <p:cNvSpPr/>
          <p:nvPr userDrawn="1"/>
        </p:nvSpPr>
        <p:spPr>
          <a:xfrm>
            <a:off x="9092626" y="4911269"/>
            <a:ext cx="1272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место в общем рейтинге</a:t>
            </a:r>
            <a:endParaRPr lang="en-US" sz="10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21B9A08-3984-4BB3-BD63-D7BCB6F83D94}"/>
              </a:ext>
            </a:extLst>
          </p:cNvPr>
          <p:cNvSpPr/>
          <p:nvPr userDrawn="1"/>
        </p:nvSpPr>
        <p:spPr>
          <a:xfrm>
            <a:off x="10480971" y="4910943"/>
            <a:ext cx="12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макс. место </a:t>
            </a:r>
            <a:b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000">
                <a:solidFill>
                  <a:schemeClr val="accent4">
                    <a:lumMod val="60000"/>
                    <a:lumOff val="40000"/>
                  </a:schemeClr>
                </a:solidFill>
              </a:rPr>
              <a:t>в предметных рейтингах</a:t>
            </a:r>
          </a:p>
        </p:txBody>
      </p:sp>
      <p:sp>
        <p:nvSpPr>
          <p:cNvPr id="69" name="Текст 5">
            <a:extLst>
              <a:ext uri="{FF2B5EF4-FFF2-40B4-BE49-F238E27FC236}">
                <a16:creationId xmlns:a16="http://schemas.microsoft.com/office/drawing/2014/main" id="{FA3CDBC3-2DF6-40E1-9F02-3F68CD4F69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84450" y="4614444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70" name="Текст 5">
            <a:extLst>
              <a:ext uri="{FF2B5EF4-FFF2-40B4-BE49-F238E27FC236}">
                <a16:creationId xmlns:a16="http://schemas.microsoft.com/office/drawing/2014/main" id="{DAC91415-FA76-450D-AEDD-54E310B006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464618" y="4614444"/>
            <a:ext cx="1264353" cy="351544"/>
          </a:xfrm>
        </p:spPr>
        <p:txBody>
          <a:bodyPr wrap="square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ru-RU"/>
              <a:t>0000</a:t>
            </a:r>
          </a:p>
        </p:txBody>
      </p:sp>
      <p:sp>
        <p:nvSpPr>
          <p:cNvPr id="71" name="Объект 3">
            <a:extLst>
              <a:ext uri="{FF2B5EF4-FFF2-40B4-BE49-F238E27FC236}">
                <a16:creationId xmlns:a16="http://schemas.microsoft.com/office/drawing/2014/main" id="{9403853A-8BD7-46B6-9074-D2993E88181B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8254801" y="5618783"/>
            <a:ext cx="3581400" cy="600164"/>
          </a:xfrm>
          <a:noFill/>
        </p:spPr>
        <p:txBody>
          <a:bodyPr wrap="square" t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dirty="0" smtClean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Место. Предметный рейтинг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Место. Предметный рейтинг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Место. Предметный рейтинг </a:t>
            </a: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ель управления и кадровый потенциал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1620" y="2193421"/>
            <a:ext cx="2299642" cy="4025526"/>
          </a:xfrm>
        </p:spPr>
        <p:txBody>
          <a:bodyPr rtlCol="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7498" y="2193422"/>
            <a:ext cx="2299642" cy="4025526"/>
          </a:xfrm>
        </p:spPr>
        <p:txBody>
          <a:bodyPr rtlCol="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000" y="1381842"/>
            <a:ext cx="2299016" cy="720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1400" y="1381842"/>
            <a:ext cx="2299641" cy="720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7351" y="1381843"/>
            <a:ext cx="2299642" cy="720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294" y="2188660"/>
            <a:ext cx="2299016" cy="4025526"/>
          </a:xfrm>
        </p:spPr>
        <p:txBody>
          <a:bodyPr rtlCol="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777688D-D1C4-43FF-A688-0C5A31448791}"/>
              </a:ext>
            </a:extLst>
          </p:cNvPr>
          <p:cNvCxnSpPr>
            <a:cxnSpLocks/>
          </p:cNvCxnSpPr>
          <p:nvPr userDrawn="1"/>
        </p:nvCxnSpPr>
        <p:spPr>
          <a:xfrm>
            <a:off x="336000" y="2102480"/>
            <a:ext cx="2299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10F3F29-A9E7-4DCA-B893-5CEEE2E0527E}"/>
              </a:ext>
            </a:extLst>
          </p:cNvPr>
          <p:cNvCxnSpPr>
            <a:cxnSpLocks/>
          </p:cNvCxnSpPr>
          <p:nvPr userDrawn="1"/>
        </p:nvCxnSpPr>
        <p:spPr>
          <a:xfrm>
            <a:off x="3001860" y="2102479"/>
            <a:ext cx="2299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3B8660B-CAAA-49C5-BE7A-DD94DEBF15A3}"/>
              </a:ext>
            </a:extLst>
          </p:cNvPr>
          <p:cNvCxnSpPr>
            <a:cxnSpLocks/>
          </p:cNvCxnSpPr>
          <p:nvPr userDrawn="1"/>
        </p:nvCxnSpPr>
        <p:spPr>
          <a:xfrm>
            <a:off x="5667646" y="2102480"/>
            <a:ext cx="2299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Номер слайда 1 основной">
            <a:extLst>
              <a:ext uri="{FF2B5EF4-FFF2-40B4-BE49-F238E27FC236}">
                <a16:creationId xmlns:a16="http://schemas.microsoft.com/office/drawing/2014/main" id="{439C365B-1CC9-46A0-9AFA-D3BF1DAF4C2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22696" y="6309000"/>
            <a:ext cx="432754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1 Заголовок 1 основной">
            <a:extLst>
              <a:ext uri="{FF2B5EF4-FFF2-40B4-BE49-F238E27FC236}">
                <a16:creationId xmlns:a16="http://schemas.microsoft.com/office/drawing/2014/main" id="{C1324726-6323-4BAD-970F-1B8E0DD6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00" y="384419"/>
            <a:ext cx="6659535" cy="7046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2" name="1 Заголовок раздела">
            <a:extLst>
              <a:ext uri="{FF2B5EF4-FFF2-40B4-BE49-F238E27FC236}">
                <a16:creationId xmlns:a16="http://schemas.microsoft.com/office/drawing/2014/main" id="{2136E7AF-3B7F-4878-A590-D8356ABBDD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4200" y="31860"/>
            <a:ext cx="6659536" cy="3456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5ABC2E49-3B9B-4216-B6A6-99AD8BD0C4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7680" y="1165200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3CEFF04B-838D-4465-853A-4B6F2F5F1D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7680" y="1648527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A060F986-CB9A-4F42-AC24-A932B914E2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7680" y="2817678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9AFFB744-8911-4BBF-9D76-89460E0230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07680" y="380216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0183B0FB-099A-4AAC-AC5D-F94892015B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07680" y="512886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87C755AB-25A1-4694-A607-FB416559E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7680" y="5605519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2D50BB5-121C-4EF2-8850-04F52E0EAF1E}"/>
              </a:ext>
            </a:extLst>
          </p:cNvPr>
          <p:cNvSpPr/>
          <p:nvPr userDrawn="1"/>
        </p:nvSpPr>
        <p:spPr>
          <a:xfrm>
            <a:off x="9206928" y="1648527"/>
            <a:ext cx="2654481" cy="101566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Средняя численность НПР с опытом руководящей работы не менее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3 лет в ведущих вузах или научных организациях России и мира, привлеченных в 2018 г.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22CD4D9-D094-4172-A06C-B3EE66C6E82A}"/>
              </a:ext>
            </a:extLst>
          </p:cNvPr>
          <p:cNvSpPr/>
          <p:nvPr userDrawn="1"/>
        </p:nvSpPr>
        <p:spPr>
          <a:xfrm>
            <a:off x="9206928" y="2817678"/>
            <a:ext cx="2654481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Средняя численность НПР с опытом работы не менее 1 года в ведущих вузах или научных организациях России и мира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EEFEF92-2351-4C70-BEE2-495E7BDAB400}"/>
              </a:ext>
            </a:extLst>
          </p:cNvPr>
          <p:cNvSpPr/>
          <p:nvPr userDrawn="1"/>
        </p:nvSpPr>
        <p:spPr>
          <a:xfrm>
            <a:off x="9206928" y="1165200"/>
            <a:ext cx="2654481" cy="30777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400" b="1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Средняя численность НПР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32FFEBE-1FD3-46A6-AE0B-543FDD103C12}"/>
              </a:ext>
            </a:extLst>
          </p:cNvPr>
          <p:cNvSpPr/>
          <p:nvPr userDrawn="1"/>
        </p:nvSpPr>
        <p:spPr>
          <a:xfrm>
            <a:off x="9206928" y="3802163"/>
            <a:ext cx="2654481" cy="120032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Средняя численность НПР, участвовавших в программах академической мобильности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в ведущих вузах или научных организациях России и мира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в 2018 г.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C1F6131-FE07-403D-92B8-D8E709BCB17C}"/>
              </a:ext>
            </a:extLst>
          </p:cNvPr>
          <p:cNvSpPr/>
          <p:nvPr userDrawn="1"/>
        </p:nvSpPr>
        <p:spPr>
          <a:xfrm>
            <a:off x="9206928" y="5128863"/>
            <a:ext cx="2654481" cy="27699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Доля молодых НПР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70DDAF3-B193-4141-8491-FF9ED80A3A3E}"/>
              </a:ext>
            </a:extLst>
          </p:cNvPr>
          <p:cNvSpPr/>
          <p:nvPr userDrawn="1"/>
        </p:nvSpPr>
        <p:spPr>
          <a:xfrm>
            <a:off x="9206928" y="5605519"/>
            <a:ext cx="2654481" cy="6463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Доля иностранных НПР, включая российских граждан - обладателей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PhD</a:t>
            </a: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 зарубежных университетов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D1BF31B-1C56-4280-AF26-BBC480BAAD1D}"/>
              </a:ext>
            </a:extLst>
          </p:cNvPr>
          <p:cNvCxnSpPr/>
          <p:nvPr userDrawn="1"/>
        </p:nvCxnSpPr>
        <p:spPr>
          <a:xfrm>
            <a:off x="8221215" y="272819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DDEC1E1-42EC-4F13-AEB3-17ACCD5A8E6A}"/>
              </a:ext>
            </a:extLst>
          </p:cNvPr>
          <p:cNvCxnSpPr/>
          <p:nvPr userDrawn="1"/>
        </p:nvCxnSpPr>
        <p:spPr>
          <a:xfrm>
            <a:off x="8221215" y="3747967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DFFFFE7-A0AC-4B57-8B43-0AD17F847E02}"/>
              </a:ext>
            </a:extLst>
          </p:cNvPr>
          <p:cNvCxnSpPr/>
          <p:nvPr userDrawn="1"/>
        </p:nvCxnSpPr>
        <p:spPr>
          <a:xfrm>
            <a:off x="8221215" y="505964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D3CBCF3-048E-41BD-B3BF-3C5B6AF7FF5F}"/>
              </a:ext>
            </a:extLst>
          </p:cNvPr>
          <p:cNvCxnSpPr/>
          <p:nvPr userDrawn="1"/>
        </p:nvCxnSpPr>
        <p:spPr>
          <a:xfrm>
            <a:off x="8221215" y="5569286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CDBA33D-8D0C-4A94-BB8C-9975381E6842}"/>
              </a:ext>
            </a:extLst>
          </p:cNvPr>
          <p:cNvCxnSpPr/>
          <p:nvPr userDrawn="1"/>
        </p:nvCxnSpPr>
        <p:spPr>
          <a:xfrm>
            <a:off x="8221215" y="159803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борации и партнерства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C58B46B5-6E57-43DF-BB11-042CE1448BD6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1628128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87EA819-D3D3-4981-B4DA-42F3EFEEEC80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319276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005BCA-4FAA-479D-83D7-37DAA2B00EDE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4757400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24517B2-D813-4E8A-8157-E03033E05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8365" y="3844364"/>
            <a:ext cx="556537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05667691-09BC-4289-9117-97AC1B02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8365" y="5409000"/>
            <a:ext cx="556537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3B7E2F0D-82D8-4097-9E80-6A1BA7103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365" y="1809000"/>
            <a:ext cx="556537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6687398-9B09-4362-8C9C-BF24DEF5A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8365" y="3373636"/>
            <a:ext cx="556537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72C88D87-580A-40FA-AE6B-C584A4EF46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8365" y="4938272"/>
            <a:ext cx="556537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71D00303-2D30-41FC-ACD7-FF88396AAD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8365" y="2236633"/>
            <a:ext cx="556537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6CE42D71-0110-4111-981B-307E19EDD01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5956" y="5097356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48453BEA-B631-48EA-B9BC-1763748BF7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35956" y="3532720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id="{51B2C96B-520B-4E49-ADA0-F706B8F851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5956" y="1968084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1 Номер слайда 1 основной">
            <a:extLst>
              <a:ext uri="{FF2B5EF4-FFF2-40B4-BE49-F238E27FC236}">
                <a16:creationId xmlns:a16="http://schemas.microsoft.com/office/drawing/2014/main" id="{806BAB68-C255-4BBE-AC47-752F36D6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96" y="6309000"/>
            <a:ext cx="432754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1 Заголовок 1 основной">
            <a:extLst>
              <a:ext uri="{FF2B5EF4-FFF2-40B4-BE49-F238E27FC236}">
                <a16:creationId xmlns:a16="http://schemas.microsoft.com/office/drawing/2014/main" id="{26390FB9-20BF-44AD-A99A-D0D4764A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00" y="384419"/>
            <a:ext cx="6659535" cy="7046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4" name="1 Заголовок раздела">
            <a:extLst>
              <a:ext uri="{FF2B5EF4-FFF2-40B4-BE49-F238E27FC236}">
                <a16:creationId xmlns:a16="http://schemas.microsoft.com/office/drawing/2014/main" id="{826E02CB-0388-45A1-83CB-6311BB1864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4200" y="31860"/>
            <a:ext cx="6659536" cy="3456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D9C8A51F-C530-4C7A-8A93-81991FD1A0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07680" y="1247805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C3C6F9E2-8E27-43AA-85A3-0FB5F0DCFC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7680" y="2751736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4A73D76-5F65-4602-9A5C-F50CE55B50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7680" y="420457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3640FC0B-7354-4A8F-B5AA-B835BE937C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07680" y="5405529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A91AC63-32BB-4E99-AC2C-FB0D60215CF0}"/>
              </a:ext>
            </a:extLst>
          </p:cNvPr>
          <p:cNvSpPr/>
          <p:nvPr userDrawn="1"/>
        </p:nvSpPr>
        <p:spPr>
          <a:xfrm>
            <a:off x="9206928" y="1247805"/>
            <a:ext cx="2654481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Число программ ВПО, разработанных и реализуемых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 2013 г. в партнерстве с ведущими вузами (научными организациями) или с привлечением ученых, занимающих лидирующие позиции в своей области наук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CB2B262-D8B4-4ECD-ACDD-DF8C8517C312}"/>
              </a:ext>
            </a:extLst>
          </p:cNvPr>
          <p:cNvSpPr/>
          <p:nvPr userDrawn="1"/>
        </p:nvSpPr>
        <p:spPr>
          <a:xfrm>
            <a:off x="9206928" y="2751736"/>
            <a:ext cx="2654481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Число программ ДПО, разработанных и реализуемых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 2013 г., в партнерстве с ведущими вузами (научными организациями) или с привлечением ученых, занимающих лидирующие позиции в своей области наук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4F5052E-7F5D-4243-BD98-BF38D82B5C92}"/>
              </a:ext>
            </a:extLst>
          </p:cNvPr>
          <p:cNvSpPr/>
          <p:nvPr userDrawn="1"/>
        </p:nvSpPr>
        <p:spPr>
          <a:xfrm>
            <a:off x="9206928" y="4204573"/>
            <a:ext cx="2654481" cy="101566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Число НИОКР, реализуемых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 привлечением к руководству ведущих ученых или совместно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 ведущими научными организациями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C75B1E1-7645-402E-BCB7-07ABC775E48C}"/>
              </a:ext>
            </a:extLst>
          </p:cNvPr>
          <p:cNvSpPr/>
          <p:nvPr userDrawn="1"/>
        </p:nvSpPr>
        <p:spPr>
          <a:xfrm>
            <a:off x="9206928" y="5405529"/>
            <a:ext cx="2654481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Число НИОКР, реализуемых совместно с российскими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и международными высокотехнологичными компаниями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B337ADC-CF2B-407D-B2F4-1DA52D671398}"/>
              </a:ext>
            </a:extLst>
          </p:cNvPr>
          <p:cNvCxnSpPr/>
          <p:nvPr userDrawn="1"/>
        </p:nvCxnSpPr>
        <p:spPr>
          <a:xfrm>
            <a:off x="8221215" y="2662250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AA925B0-93BF-42F1-8F99-DCFA7DBEEA92}"/>
              </a:ext>
            </a:extLst>
          </p:cNvPr>
          <p:cNvCxnSpPr/>
          <p:nvPr userDrawn="1"/>
        </p:nvCxnSpPr>
        <p:spPr>
          <a:xfrm>
            <a:off x="8221215" y="4150377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E56D19D-DE14-4BDA-ADD6-071B5820DE44}"/>
              </a:ext>
            </a:extLst>
          </p:cNvPr>
          <p:cNvCxnSpPr/>
          <p:nvPr userDrawn="1"/>
        </p:nvCxnSpPr>
        <p:spPr>
          <a:xfrm>
            <a:off x="8221215" y="5336308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овательная политика и модель образован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C80D03A-2EE8-4E64-8745-DD2DCC6B5F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1222350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3B6B8FC-D326-4C97-94D9-1683D788D5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07680" y="2108804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C4A3944E-CEC2-49E8-8B7A-1028B4E732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7680" y="2672538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3C72539-6326-47D0-9B0A-99484D97DD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7680" y="365702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0C3A5E6-B4E5-48FC-BB0E-86135A8B2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7680" y="446220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DFFFE21A-517C-414E-A448-D3E71D4FF1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07680" y="5503921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1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5AC00A-F7A1-4D2E-ACE6-37B4EE59C9EF}"/>
              </a:ext>
            </a:extLst>
          </p:cNvPr>
          <p:cNvSpPr/>
          <p:nvPr userDrawn="1"/>
        </p:nvSpPr>
        <p:spPr>
          <a:xfrm>
            <a:off x="9206928" y="2154971"/>
            <a:ext cx="2654481" cy="27699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Доля иностранных студентов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596C5F-13C0-48F0-A555-D812E18F4872}"/>
              </a:ext>
            </a:extLst>
          </p:cNvPr>
          <p:cNvSpPr/>
          <p:nvPr userDrawn="1"/>
        </p:nvSpPr>
        <p:spPr>
          <a:xfrm>
            <a:off x="9206928" y="2672538"/>
            <a:ext cx="2654481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Доля студентов ведущих иностранных вузов, привлеченных в вуз в 2018 г. на срок не менее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1 семестра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94E5516-75BF-4515-95BD-D80CCCE2B90C}"/>
              </a:ext>
            </a:extLst>
          </p:cNvPr>
          <p:cNvSpPr/>
          <p:nvPr userDrawn="1"/>
        </p:nvSpPr>
        <p:spPr>
          <a:xfrm>
            <a:off x="9206928" y="1222350"/>
            <a:ext cx="2654481" cy="70788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400" b="1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Общая численность студентов </a:t>
            </a:r>
            <a:br>
              <a:rPr lang="ru-RU" sz="1400" b="1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(приведенный контингент)</a:t>
            </a:r>
            <a:endParaRPr lang="ru-RU" sz="1400" b="0" u="none" strike="noStrike" kern="1200"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8A5EFE-57DD-4D5D-843B-DA51C30175BB}"/>
              </a:ext>
            </a:extLst>
          </p:cNvPr>
          <p:cNvSpPr/>
          <p:nvPr userDrawn="1"/>
        </p:nvSpPr>
        <p:spPr>
          <a:xfrm>
            <a:off x="9206928" y="3657023"/>
            <a:ext cx="2654481" cy="6463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Доля обучающихся по программам магистратуры и аспирантуры, имеющих дипломы других вузов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89857D-CC8C-4506-8E91-B122DD7DA59E}"/>
              </a:ext>
            </a:extLst>
          </p:cNvPr>
          <p:cNvSpPr/>
          <p:nvPr userDrawn="1"/>
        </p:nvSpPr>
        <p:spPr>
          <a:xfrm>
            <a:off x="9206928" y="4462203"/>
            <a:ext cx="2654481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Средний балл ЕГЭ студентов, принятых для обучения по очной форме за счет федерального бюджета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E7DBEC7-FFC1-4C54-898E-8F27270C6BC2}"/>
              </a:ext>
            </a:extLst>
          </p:cNvPr>
          <p:cNvSpPr/>
          <p:nvPr userDrawn="1"/>
        </p:nvSpPr>
        <p:spPr>
          <a:xfrm>
            <a:off x="9206928" y="5503921"/>
            <a:ext cx="2654481" cy="70788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400" b="1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Общая численность аспирантов </a:t>
            </a:r>
            <a:br>
              <a:rPr lang="ru-RU" sz="1400" b="1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(приведенный контингент)</a:t>
            </a:r>
            <a:endParaRPr lang="ru-RU" sz="1400" b="0" u="none" strike="noStrike" kern="1200"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10F1C48-A479-4483-B355-E0AC6DAD4CD8}"/>
              </a:ext>
            </a:extLst>
          </p:cNvPr>
          <p:cNvCxnSpPr/>
          <p:nvPr userDrawn="1"/>
        </p:nvCxnSpPr>
        <p:spPr>
          <a:xfrm>
            <a:off x="8221215" y="2024766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E9FA22D-860C-4002-B9B3-BD76CA42EE59}"/>
              </a:ext>
            </a:extLst>
          </p:cNvPr>
          <p:cNvCxnSpPr/>
          <p:nvPr userDrawn="1"/>
        </p:nvCxnSpPr>
        <p:spPr>
          <a:xfrm>
            <a:off x="8221215" y="258305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971B3D3-71D2-4549-87DE-7F7527936CCC}"/>
              </a:ext>
            </a:extLst>
          </p:cNvPr>
          <p:cNvCxnSpPr/>
          <p:nvPr userDrawn="1"/>
        </p:nvCxnSpPr>
        <p:spPr>
          <a:xfrm>
            <a:off x="8221215" y="3564727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6263F9F-6B9A-457C-9808-E8A636AD0AC8}"/>
              </a:ext>
            </a:extLst>
          </p:cNvPr>
          <p:cNvCxnSpPr/>
          <p:nvPr userDrawn="1"/>
        </p:nvCxnSpPr>
        <p:spPr>
          <a:xfrm>
            <a:off x="8221215" y="439298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C096CDD-F4ED-497B-9F02-88CB6C121360}"/>
              </a:ext>
            </a:extLst>
          </p:cNvPr>
          <p:cNvCxnSpPr/>
          <p:nvPr userDrawn="1"/>
        </p:nvCxnSpPr>
        <p:spPr>
          <a:xfrm>
            <a:off x="8221215" y="540963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 Номер слайда 1 основной">
            <a:extLst>
              <a:ext uri="{FF2B5EF4-FFF2-40B4-BE49-F238E27FC236}">
                <a16:creationId xmlns:a16="http://schemas.microsoft.com/office/drawing/2014/main" id="{EF6CB0E0-4659-4700-BD56-FF1B2456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96" y="6309000"/>
            <a:ext cx="432754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30" name="1 Заголовок 1 основной">
            <a:extLst>
              <a:ext uri="{FF2B5EF4-FFF2-40B4-BE49-F238E27FC236}">
                <a16:creationId xmlns:a16="http://schemas.microsoft.com/office/drawing/2014/main" id="{2745F68F-A002-4FDD-83BB-EAA1D58E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00" y="384419"/>
            <a:ext cx="6659535" cy="7046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4" name="1 Заголовок раздела">
            <a:extLst>
              <a:ext uri="{FF2B5EF4-FFF2-40B4-BE49-F238E27FC236}">
                <a16:creationId xmlns:a16="http://schemas.microsoft.com/office/drawing/2014/main" id="{00B59703-F2C2-4689-B4BA-30410B182E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4200" y="31860"/>
            <a:ext cx="6659536" cy="3456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94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следовательская политика и модель управления исследованиям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24517B2-D813-4E8A-8157-E03033E05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1" y="396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05667691-09BC-4289-9117-97AC1B02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1" y="540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3B7E2F0D-82D8-4097-9E80-6A1BA7103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1" y="2101367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6687398-9B09-4362-8C9C-BF24DEF5A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1" y="3498272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72C88D87-580A-40FA-AE6B-C584A4EF46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551" y="4938272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71D00303-2D30-41FC-ACD7-FF88396AAD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1" y="252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CA16B6E2-5121-4EBC-94F2-B5233811031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50924" y="396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2" name="Текст 12">
            <a:extLst>
              <a:ext uri="{FF2B5EF4-FFF2-40B4-BE49-F238E27FC236}">
                <a16:creationId xmlns:a16="http://schemas.microsoft.com/office/drawing/2014/main" id="{39BAC847-4E7F-448C-BF52-28F9FBCA36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50924" y="540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076E8B84-CB19-4B5D-B9AE-5C949BC171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50924" y="2101367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44" name="Текст 9">
            <a:extLst>
              <a:ext uri="{FF2B5EF4-FFF2-40B4-BE49-F238E27FC236}">
                <a16:creationId xmlns:a16="http://schemas.microsoft.com/office/drawing/2014/main" id="{3FAD0E8F-5BAF-43CA-9F2C-06580C27F5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0924" y="3498272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B704EF43-4006-43BA-8FC5-EAECBD999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0924" y="4938272"/>
            <a:ext cx="3512812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46" name="Текст 20">
            <a:extLst>
              <a:ext uri="{FF2B5EF4-FFF2-40B4-BE49-F238E27FC236}">
                <a16:creationId xmlns:a16="http://schemas.microsoft.com/office/drawing/2014/main" id="{4BD6E09B-020A-4DDC-BA12-6847BA605B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50924" y="2529000"/>
            <a:ext cx="3512812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A8C87E4-3CF4-48D9-8429-0C12067C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1" y="1269207"/>
            <a:ext cx="3512812" cy="53979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92D7EA66-8B65-4E76-B358-AC7644623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0923" y="1271407"/>
            <a:ext cx="3512812" cy="53979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1 Номер слайда 1 основной">
            <a:extLst>
              <a:ext uri="{FF2B5EF4-FFF2-40B4-BE49-F238E27FC236}">
                <a16:creationId xmlns:a16="http://schemas.microsoft.com/office/drawing/2014/main" id="{0ADA25B7-5544-478C-8E47-1B870E36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696" y="6309000"/>
            <a:ext cx="432754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1 Заголовок 1 основной">
            <a:extLst>
              <a:ext uri="{FF2B5EF4-FFF2-40B4-BE49-F238E27FC236}">
                <a16:creationId xmlns:a16="http://schemas.microsoft.com/office/drawing/2014/main" id="{F018B3DD-D217-4468-A9A6-FD2BFD9B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00" y="384419"/>
            <a:ext cx="6659535" cy="7046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5" name="1 Заголовок раздела">
            <a:extLst>
              <a:ext uri="{FF2B5EF4-FFF2-40B4-BE49-F238E27FC236}">
                <a16:creationId xmlns:a16="http://schemas.microsoft.com/office/drawing/2014/main" id="{4EB6F30A-925E-497C-893E-A095F7938A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4200" y="31860"/>
            <a:ext cx="6659536" cy="34567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F9778B24-8041-4D59-8D72-0A75F6A128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1947212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6BDA9A47-367F-47F5-ACD4-A60BEF9F46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07680" y="2711684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F8FF37BB-03F1-4D5F-881F-CBC5F5A4F46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7680" y="3409631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0E16DA72-2798-4E93-8508-1E5A5F66FD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7680" y="4285442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C432174-E633-48EE-B5E7-CD271EFAE2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7680" y="5158583"/>
            <a:ext cx="1057457" cy="369332"/>
          </a:xfr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ru-RU" sz="2000" b="0" dirty="0">
                <a:solidFill>
                  <a:schemeClr val="accent4"/>
                </a:solidFill>
              </a:defRPr>
            </a:lvl1pPr>
          </a:lstStyle>
          <a:p>
            <a:pPr marL="0" lvl="0"/>
            <a:r>
              <a:rPr lang="ru-RU"/>
              <a:t>Х ХХХ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CC3A8E6-64C4-41B4-AA69-99834101F130}"/>
              </a:ext>
            </a:extLst>
          </p:cNvPr>
          <p:cNvSpPr/>
          <p:nvPr userDrawn="1"/>
        </p:nvSpPr>
        <p:spPr>
          <a:xfrm>
            <a:off x="9206928" y="2711684"/>
            <a:ext cx="2654481" cy="46166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Количество публикаций </a:t>
            </a:r>
            <a:br>
              <a:rPr lang="en-US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Scopus</a:t>
            </a: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 на одного НПР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DA8253-7586-4C16-9001-9ED48A46BF18}"/>
              </a:ext>
            </a:extLst>
          </p:cNvPr>
          <p:cNvSpPr/>
          <p:nvPr userDrawn="1"/>
        </p:nvSpPr>
        <p:spPr>
          <a:xfrm>
            <a:off x="9206928" y="3409631"/>
            <a:ext cx="2654481" cy="6463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Средний показатель цитируемости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на одного НПР, по совокупности публикаций в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endParaRPr lang="ru-RU" sz="1200" u="none" strike="noStrike" kern="1200"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E7D3EE3-0177-4542-B933-F23A7412784C}"/>
              </a:ext>
            </a:extLst>
          </p:cNvPr>
          <p:cNvSpPr/>
          <p:nvPr userDrawn="1"/>
        </p:nvSpPr>
        <p:spPr>
          <a:xfrm>
            <a:off x="9206928" y="1947212"/>
            <a:ext cx="2654481" cy="46166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 font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>
                <a:solidFill>
                  <a:schemeClr val="accent4"/>
                </a:solidFill>
                <a:effectLst/>
              </a:rPr>
              <a:t>Количество публикаций </a:t>
            </a:r>
            <a:br>
              <a:rPr lang="en-US" sz="1200" u="none" strike="noStrike">
                <a:solidFill>
                  <a:schemeClr val="accent4"/>
                </a:solidFill>
                <a:effectLst/>
              </a:rPr>
            </a:br>
            <a:r>
              <a:rPr lang="ru-RU" sz="1200" u="none" strike="noStrike">
                <a:solidFill>
                  <a:schemeClr val="accent4"/>
                </a:solidFill>
                <a:effectLst/>
              </a:rPr>
              <a:t>в </a:t>
            </a:r>
            <a:r>
              <a:rPr lang="ru-RU" sz="1200" u="none" strike="noStrike" err="1">
                <a:solidFill>
                  <a:schemeClr val="accent4"/>
                </a:solidFill>
                <a:effectLst/>
              </a:rPr>
              <a:t>Web</a:t>
            </a:r>
            <a:r>
              <a:rPr lang="ru-RU" sz="1200" u="none" strike="noStrike">
                <a:solidFill>
                  <a:schemeClr val="accent4"/>
                </a:solidFill>
                <a:effectLst/>
              </a:rPr>
              <a:t> </a:t>
            </a:r>
            <a:r>
              <a:rPr lang="ru-RU" sz="1200" u="none" strike="noStrike" err="1">
                <a:solidFill>
                  <a:schemeClr val="accent4"/>
                </a:solidFill>
                <a:effectLst/>
              </a:rPr>
              <a:t>of</a:t>
            </a:r>
            <a:r>
              <a:rPr lang="ru-RU" sz="1200" u="none" strike="noStrike">
                <a:solidFill>
                  <a:schemeClr val="accent4"/>
                </a:solidFill>
                <a:effectLst/>
              </a:rPr>
              <a:t> </a:t>
            </a:r>
            <a:r>
              <a:rPr lang="ru-RU" sz="1200" u="none" strike="noStrike" err="1">
                <a:solidFill>
                  <a:schemeClr val="accent4"/>
                </a:solidFill>
                <a:effectLst/>
              </a:rPr>
              <a:t>Science</a:t>
            </a:r>
            <a:r>
              <a:rPr lang="ru-RU" sz="1200" u="none" strike="noStrike">
                <a:solidFill>
                  <a:schemeClr val="accent4"/>
                </a:solidFill>
                <a:effectLst/>
              </a:rPr>
              <a:t> на одного НПР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9D5AAD4-3337-4568-8783-6021A318908F}"/>
              </a:ext>
            </a:extLst>
          </p:cNvPr>
          <p:cNvSpPr/>
          <p:nvPr userDrawn="1"/>
        </p:nvSpPr>
        <p:spPr>
          <a:xfrm>
            <a:off x="9206928" y="4285442"/>
            <a:ext cx="2654481" cy="6463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Средний показатель цитируемости </a:t>
            </a:r>
            <a:b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на одного НПР, по совокупности публикаций в </a:t>
            </a:r>
            <a:r>
              <a:rPr lang="ru-RU" sz="1200" u="none" strike="noStrike" kern="1200" err="1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Scopus</a:t>
            </a:r>
            <a:endParaRPr lang="ru-RU" sz="1200" u="none" strike="noStrike" kern="1200"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9668C7B-B788-494A-8C44-4446E6A159AC}"/>
              </a:ext>
            </a:extLst>
          </p:cNvPr>
          <p:cNvSpPr/>
          <p:nvPr userDrawn="1"/>
        </p:nvSpPr>
        <p:spPr>
          <a:xfrm>
            <a:off x="9206928" y="5158583"/>
            <a:ext cx="2654481" cy="46166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algn="l" defTabSz="914400" rtl="0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Объем НИОКР в расчете </a:t>
            </a:r>
            <a:br>
              <a:rPr lang="en-US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u="none" strike="noStrike" kern="120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на одного НПР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C431B21-74EF-4F03-AC7E-AD64F91D7A36}"/>
              </a:ext>
            </a:extLst>
          </p:cNvPr>
          <p:cNvCxnSpPr/>
          <p:nvPr userDrawn="1"/>
        </p:nvCxnSpPr>
        <p:spPr>
          <a:xfrm>
            <a:off x="8221215" y="2539081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413EB6B-B448-45FE-B3C7-AAB51136EC21}"/>
              </a:ext>
            </a:extLst>
          </p:cNvPr>
          <p:cNvCxnSpPr/>
          <p:nvPr userDrawn="1"/>
        </p:nvCxnSpPr>
        <p:spPr>
          <a:xfrm>
            <a:off x="8221215" y="3320145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1D6D046-6398-4030-8DB3-3DFEA02D2E08}"/>
              </a:ext>
            </a:extLst>
          </p:cNvPr>
          <p:cNvCxnSpPr/>
          <p:nvPr userDrawn="1"/>
        </p:nvCxnSpPr>
        <p:spPr>
          <a:xfrm>
            <a:off x="8221215" y="4193146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A966725-5F63-4652-A479-429EC584B334}"/>
              </a:ext>
            </a:extLst>
          </p:cNvPr>
          <p:cNvCxnSpPr/>
          <p:nvPr userDrawn="1"/>
        </p:nvCxnSpPr>
        <p:spPr>
          <a:xfrm>
            <a:off x="8221215" y="5022582"/>
            <a:ext cx="363423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2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F3B-361D-4191-8ECA-260AA86097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CA42D-800F-46AE-8043-2C41E3CAAD48}"/>
              </a:ext>
            </a:extLst>
          </p:cNvPr>
          <p:cNvSpPr txBox="1"/>
          <p:nvPr userDrawn="1"/>
        </p:nvSpPr>
        <p:spPr>
          <a:xfrm>
            <a:off x="1747728" y="2102430"/>
            <a:ext cx="1005840" cy="1005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</a:t>
            </a:r>
            <a:endParaRPr lang="ru-RU" sz="44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A8DDA9-5B60-40C9-91EF-460F8C61B3E3}"/>
              </a:ext>
            </a:extLst>
          </p:cNvPr>
          <p:cNvSpPr txBox="1"/>
          <p:nvPr userDrawn="1"/>
        </p:nvSpPr>
        <p:spPr>
          <a:xfrm>
            <a:off x="5603830" y="2102430"/>
            <a:ext cx="1005840" cy="1005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2</a:t>
            </a:r>
            <a:endParaRPr lang="ru-RU" sz="4400">
              <a:solidFill>
                <a:schemeClr val="bg1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2EBD103-9D27-4B95-98F1-6AC2C7958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163" y="3438525"/>
            <a:ext cx="3372970" cy="424722"/>
          </a:xfrm>
          <a:noFill/>
        </p:spPr>
        <p:txBody>
          <a:bodyPr wrap="square" lIns="91431" tIns="45715" rIns="91431" bIns="45715" rtlCol="0">
            <a:spAutoFit/>
          </a:bodyPr>
          <a:lstStyle>
            <a:lvl1pPr marL="0" indent="0" algn="ctr">
              <a:buFontTx/>
              <a:buNone/>
              <a:defRPr lang="ru-RU" sz="2400" dirty="0" smtClean="0">
                <a:latin typeface="+mj-lt"/>
              </a:defRPr>
            </a:lvl1pPr>
          </a:lstStyle>
          <a:p>
            <a:pPr marL="0" lvl="0" algn="ctr" defTabSz="801688">
              <a:spcAft>
                <a:spcPts val="600"/>
              </a:spcAft>
            </a:pPr>
            <a:r>
              <a:rPr lang="ru-RU"/>
              <a:t>Образец текста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43143D73-42A4-4347-80E9-A937AB881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265" y="3438525"/>
            <a:ext cx="3372970" cy="424722"/>
          </a:xfrm>
          <a:noFill/>
        </p:spPr>
        <p:txBody>
          <a:bodyPr wrap="square" lIns="91431" tIns="45715" rIns="91431" bIns="45715" rtlCol="0">
            <a:spAutoFit/>
          </a:bodyPr>
          <a:lstStyle>
            <a:lvl1pPr marL="0" indent="0" algn="ctr">
              <a:buFontTx/>
              <a:buNone/>
              <a:defRPr lang="ru-RU" sz="2400" dirty="0" smtClean="0">
                <a:latin typeface="+mj-lt"/>
              </a:defRPr>
            </a:lvl1pPr>
          </a:lstStyle>
          <a:p>
            <a:pPr marL="0" lvl="0" algn="ctr" defTabSz="801688">
              <a:spcAft>
                <a:spcPts val="600"/>
              </a:spcAft>
            </a:pPr>
            <a:r>
              <a:rPr lang="ru-RU"/>
              <a:t>Образец текста</a:t>
            </a:r>
          </a:p>
        </p:txBody>
      </p:sp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D4A01F56-5914-4853-9534-3858B6CA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2" y="384419"/>
            <a:ext cx="10440000" cy="704606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EA27278-4163-4A11-831A-150D6304C6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3292" y="37575"/>
            <a:ext cx="10439450" cy="3453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1262132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1262132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1262132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1262132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430257"/>
            <a:ext cx="1800000" cy="100007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430258"/>
            <a:ext cx="1800000" cy="100007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430258"/>
            <a:ext cx="1800000" cy="100007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430258"/>
            <a:ext cx="1800000" cy="100007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430258"/>
            <a:ext cx="1800000" cy="1000077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1262132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1989000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429000"/>
            <a:ext cx="1800000" cy="100171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12622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1600" noProof="0" dirty="0">
                <a:solidFill>
                  <a:schemeClr val="accent4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noProof="0"/>
              <a:t>Название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13E47FA3-25E8-4C5D-A932-C61D9421E2F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112800" y="6309000"/>
            <a:ext cx="2743200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Заголовок 9">
            <a:extLst>
              <a:ext uri="{FF2B5EF4-FFF2-40B4-BE49-F238E27FC236}">
                <a16:creationId xmlns:a16="http://schemas.microsoft.com/office/drawing/2014/main" id="{931F5084-434C-4117-812A-3617F171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2" y="384419"/>
            <a:ext cx="10440000" cy="704606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DF61835-2259-4ADF-A773-D786F74227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93292" y="37575"/>
            <a:ext cx="10439450" cy="3453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а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6549" y="1268413"/>
            <a:ext cx="5977165" cy="4860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00525857-5343-4C51-9274-71BC99A8F5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156000" y="6309000"/>
            <a:ext cx="2700000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EE5C7493-B422-49FE-92B3-FAC7AE27A8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6000" y="3582825"/>
            <a:ext cx="488476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541E2714-F9EE-4813-8B67-0BCC22B03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6000" y="5147461"/>
            <a:ext cx="488476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10C4A169-39AE-42D7-AB0E-242779F650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000" y="1487728"/>
            <a:ext cx="488476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0" name="Текст 9">
            <a:extLst>
              <a:ext uri="{FF2B5EF4-FFF2-40B4-BE49-F238E27FC236}">
                <a16:creationId xmlns:a16="http://schemas.microsoft.com/office/drawing/2014/main" id="{D886D511-4946-4D53-BEE5-E22696D025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6000" y="3052364"/>
            <a:ext cx="488476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3F31CD48-174A-4A93-9BA1-F4C439206A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6000" y="4617000"/>
            <a:ext cx="4884765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C98BE6A1-ADA1-4DAD-A033-085DD4A04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000" y="1975094"/>
            <a:ext cx="488476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564FC484-6A15-432E-A457-71D3A1E7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2" y="384419"/>
            <a:ext cx="10440000" cy="704606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1238763A-F3E7-456B-807C-78650A2A78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3292" y="37575"/>
            <a:ext cx="10439450" cy="3453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12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94482-16D2-4CE3-8841-27AD1101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800" y="6309000"/>
            <a:ext cx="2743200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58B46B5-6E57-43DF-BB11-042CE1448BD6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1628128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87EA819-D3D3-4981-B4DA-42F3EFEEEC80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319276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005BCA-4FAA-479D-83D7-37DAA2B00EDE}"/>
              </a:ext>
            </a:extLst>
          </p:cNvPr>
          <p:cNvSpPr>
            <a:spLocks noChangeAspect="1"/>
          </p:cNvSpPr>
          <p:nvPr userDrawn="1"/>
        </p:nvSpPr>
        <p:spPr>
          <a:xfrm>
            <a:off x="696000" y="4757400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24517B2-D813-4E8A-8157-E03033E05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8365" y="384436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05667691-09BC-4289-9117-97AC1B02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8365" y="5409000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3B7E2F0D-82D8-4097-9E80-6A1BA7103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98365" y="1809000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6687398-9B09-4362-8C9C-BF24DEF5A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8365" y="3373636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72C88D87-580A-40FA-AE6B-C584A4EF46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8365" y="4938272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71D00303-2D30-41FC-ACD7-FF88396AAD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98365" y="2236633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6CE42D71-0110-4111-981B-307E19EDD01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5956" y="5097356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48453BEA-B631-48EA-B9BC-1763748BF7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35956" y="3532720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id="{51B2C96B-520B-4E49-ADA0-F706B8F851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5956" y="1968084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508965D-A45A-4351-81A0-D0A78EA13CC5}"/>
              </a:ext>
            </a:extLst>
          </p:cNvPr>
          <p:cNvSpPr>
            <a:spLocks noChangeAspect="1"/>
          </p:cNvSpPr>
          <p:nvPr userDrawn="1"/>
        </p:nvSpPr>
        <p:spPr>
          <a:xfrm>
            <a:off x="6793356" y="1628128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FB78AC1-572F-404D-9678-10DABA5AC2FE}"/>
              </a:ext>
            </a:extLst>
          </p:cNvPr>
          <p:cNvSpPr>
            <a:spLocks noChangeAspect="1"/>
          </p:cNvSpPr>
          <p:nvPr userDrawn="1"/>
        </p:nvSpPr>
        <p:spPr>
          <a:xfrm>
            <a:off x="6793356" y="319276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5E23D2A-5418-486C-B76E-95A62B33539C}"/>
              </a:ext>
            </a:extLst>
          </p:cNvPr>
          <p:cNvSpPr>
            <a:spLocks noChangeAspect="1"/>
          </p:cNvSpPr>
          <p:nvPr userDrawn="1"/>
        </p:nvSpPr>
        <p:spPr>
          <a:xfrm>
            <a:off x="6793356" y="4757400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98D71183-02AB-445B-ABD7-C8C19EDE142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95721" y="384436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17EF0B9-0654-4493-84C9-7362F070D6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95721" y="5409000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9911927C-2136-4D8A-97BC-A230E74F25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5721" y="1809000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9D7564F3-8EC0-46C3-BD9B-09A9FA9362C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5721" y="3373636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C84E7812-2DB6-4F35-BE5A-A286C7ACC5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95721" y="4938272"/>
            <a:ext cx="3002400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85F08389-11F0-483F-891D-BA47FE248D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95721" y="2236633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05E563C7-534F-4333-A2D9-5847E3A0E1B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133312" y="5097356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99D940E3-DE30-4D53-AEDA-F87DED76B3E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33312" y="3532720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720D4875-606C-4223-9053-12FFF403F7F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33312" y="1968084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Заголовок 9">
            <a:extLst>
              <a:ext uri="{FF2B5EF4-FFF2-40B4-BE49-F238E27FC236}">
                <a16:creationId xmlns:a16="http://schemas.microsoft.com/office/drawing/2014/main" id="{7B41ADC9-276E-4005-B486-D1FD4A28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2" y="384419"/>
            <a:ext cx="10440000" cy="704606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A1E2DE8C-3F21-4343-8C2F-896E47653F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3292" y="37575"/>
            <a:ext cx="10439450" cy="3453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2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94482-16D2-4CE3-8841-27AD1101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800" y="6309000"/>
            <a:ext cx="2743200" cy="365125"/>
          </a:xfrm>
          <a:prstGeom prst="rect">
            <a:avLst/>
          </a:prstGeom>
        </p:spPr>
        <p:txBody>
          <a:bodyPr/>
          <a:lstStyle/>
          <a:p>
            <a:fld id="{57311AA1-C947-480E-BFC3-AAD00B1313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24517B2-D813-4E8A-8157-E03033E05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396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05667691-09BC-4289-9117-97AC1B02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540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3B7E2F0D-82D8-4097-9E80-6A1BA7103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2101367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6687398-9B09-4362-8C9C-BF24DEF5A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550" y="3498272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72C88D87-580A-40FA-AE6B-C584A4EF46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550" y="4938272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71D00303-2D30-41FC-ACD7-FF88396AAD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550" y="252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CA16B6E2-5121-4EBC-94F2-B5233811031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90923" y="396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2" name="Текст 12">
            <a:extLst>
              <a:ext uri="{FF2B5EF4-FFF2-40B4-BE49-F238E27FC236}">
                <a16:creationId xmlns:a16="http://schemas.microsoft.com/office/drawing/2014/main" id="{39BAC847-4E7F-448C-BF52-28F9FBCA36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90923" y="540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076E8B84-CB19-4B5D-B9AE-5C949BC171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0923" y="2101367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44" name="Текст 9">
            <a:extLst>
              <a:ext uri="{FF2B5EF4-FFF2-40B4-BE49-F238E27FC236}">
                <a16:creationId xmlns:a16="http://schemas.microsoft.com/office/drawing/2014/main" id="{3FAD0E8F-5BAF-43CA-9F2C-06580C27F5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90923" y="3498272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B704EF43-4006-43BA-8FC5-EAECBD9990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90923" y="4938272"/>
            <a:ext cx="5064215" cy="432000"/>
          </a:xfrm>
        </p:spPr>
        <p:txBody>
          <a:bodyPr rtlCol="0" anchor="b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46" name="Текст 20">
            <a:extLst>
              <a:ext uri="{FF2B5EF4-FFF2-40B4-BE49-F238E27FC236}">
                <a16:creationId xmlns:a16="http://schemas.microsoft.com/office/drawing/2014/main" id="{4BD6E09B-020A-4DDC-BA12-6847BA605B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90923" y="2529000"/>
            <a:ext cx="5064215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A8C87E4-3CF4-48D9-8429-0C12067C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269207"/>
            <a:ext cx="5064215" cy="53979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92D7EA66-8B65-4E76-B358-AC7644623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922" y="1271407"/>
            <a:ext cx="5064215" cy="53979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09247F21-7BA2-42B5-B453-DC36C751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2" y="384419"/>
            <a:ext cx="10440000" cy="704606"/>
          </a:xfrm>
        </p:spPr>
        <p:txBody>
          <a:bodyPr/>
          <a:lstStyle>
            <a:lvl1pPr>
              <a:defRPr sz="2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4918D3F2-A09C-40A9-95AC-E3DEFC979E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3292" y="37575"/>
            <a:ext cx="10439450" cy="34532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" y="159385"/>
            <a:ext cx="999613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8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7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7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86AA-F4C9-674F-9B71-96C572C5B3B0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FD58-52BA-7E41-A639-99DE26C19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9E70B-5896-4343-BDDE-3AC32D6B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9000"/>
            <a:ext cx="1044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757D56-8F9D-44C2-9BD6-17288D1E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269000"/>
            <a:ext cx="11520000" cy="486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14E00-73F4-4AEF-9B10-3C567601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2800" y="6309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FE36-4FB2-48A0-A396-236F1B76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orient="horz" pos="686">
          <p15:clr>
            <a:srgbClr val="F26B43"/>
          </p15:clr>
        </p15:guide>
        <p15:guide id="3" pos="212">
          <p15:clr>
            <a:srgbClr val="F26B43"/>
          </p15:clr>
        </p15:guide>
        <p15:guide id="4" pos="74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1757D56-8F9D-44C2-9BD6-17288D1E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62" y="1269000"/>
            <a:ext cx="7559137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13EE5-648B-4269-A1F5-246F9B5DA34A}"/>
              </a:ext>
            </a:extLst>
          </p:cNvPr>
          <p:cNvSpPr/>
          <p:nvPr userDrawn="1"/>
        </p:nvSpPr>
        <p:spPr>
          <a:xfrm>
            <a:off x="8076464" y="0"/>
            <a:ext cx="411553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93F7461B-3441-4463-A494-B13BBB3F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354" y="6356350"/>
            <a:ext cx="421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C8B5-A60C-4359-B70D-78E8517CE8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9E70B-5896-4343-BDDE-3AC32D6B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384419"/>
            <a:ext cx="6343424" cy="704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68C94A97-B746-42A1-BDFD-8BDC6F3F354A}"/>
              </a:ext>
            </a:extLst>
          </p:cNvPr>
          <p:cNvSpPr txBox="1">
            <a:spLocks/>
          </p:cNvSpPr>
          <p:nvPr userDrawn="1"/>
        </p:nvSpPr>
        <p:spPr>
          <a:xfrm>
            <a:off x="8227188" y="49649"/>
            <a:ext cx="2042879" cy="905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0" kern="1200" cap="all" baseline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ru-RU" b="0" dirty="0"/>
              <a:t>Справочная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18043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orient="horz" pos="686">
          <p15:clr>
            <a:srgbClr val="F26B43"/>
          </p15:clr>
        </p15:guide>
        <p15:guide id="3" pos="212">
          <p15:clr>
            <a:srgbClr val="F26B43"/>
          </p15:clr>
        </p15:guide>
        <p15:guide id="4" pos="7468">
          <p15:clr>
            <a:srgbClr val="F26B43"/>
          </p15:clr>
        </p15:guide>
        <p15:guide id="5" pos="50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9E70B-5896-4343-BDDE-3AC32D6B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384419"/>
            <a:ext cx="10440000" cy="704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757D56-8F9D-44C2-9BD6-17288D1E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269000"/>
            <a:ext cx="11520000" cy="486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14E00-73F4-4AEF-9B10-3C5676011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646" y="6309000"/>
            <a:ext cx="430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FE36-4FB2-48A0-A396-236F1B76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6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orient="horz" pos="686">
          <p15:clr>
            <a:srgbClr val="F26B43"/>
          </p15:clr>
        </p15:guide>
        <p15:guide id="3" pos="212">
          <p15:clr>
            <a:srgbClr val="F26B43"/>
          </p15:clr>
        </p15:guide>
        <p15:guide id="4" pos="74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b="2052"/>
          <a:stretch/>
        </p:blipFill>
        <p:spPr>
          <a:xfrm>
            <a:off x="0" y="5011"/>
            <a:ext cx="12183092" cy="6852989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2230399" y="2196773"/>
            <a:ext cx="8365883" cy="916788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80398" y="2655167"/>
            <a:ext cx="7814782" cy="776338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230399" y="3113561"/>
            <a:ext cx="8365883" cy="776338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230399" y="3386235"/>
            <a:ext cx="8365883" cy="1778638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230398" y="3386235"/>
            <a:ext cx="8365883" cy="1602587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Международная научно-практическая конференция «Цифровые технологии и инновационные материалы в дорожном и  мостовом строительстве. Направления развития »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DigTechIMC-2020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) 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</a:rPr>
              <a:t> </a:t>
            </a:r>
            <a:br>
              <a:rPr lang="ru-RU" sz="3200" b="1" dirty="0">
                <a:solidFill>
                  <a:schemeClr val="bg1"/>
                </a:solidFill>
                <a:latin typeface="+mn-lt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</a:rPr>
              <a:t> </a:t>
            </a:r>
            <a:br>
              <a:rPr lang="ru-RU" sz="3200" b="1" dirty="0">
                <a:solidFill>
                  <a:schemeClr val="bg1"/>
                </a:solidFill>
                <a:latin typeface="+mn-lt"/>
              </a:rPr>
            </a:b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0" t="974" r="14414" b="1557"/>
          <a:stretch/>
        </p:blipFill>
        <p:spPr>
          <a:xfrm>
            <a:off x="5207628" y="-19311"/>
            <a:ext cx="7007085" cy="6861549"/>
          </a:xfrm>
          <a:prstGeom prst="rect">
            <a:avLst/>
          </a:prstGeom>
        </p:spPr>
      </p:pic>
      <p:sp>
        <p:nvSpPr>
          <p:cNvPr id="5" name="Треугольник 2"/>
          <p:cNvSpPr/>
          <p:nvPr/>
        </p:nvSpPr>
        <p:spPr>
          <a:xfrm rot="5400000">
            <a:off x="3063455" y="2074202"/>
            <a:ext cx="6932094" cy="2745069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5970" y="313096"/>
            <a:ext cx="7559174" cy="4604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5968" y="1055640"/>
            <a:ext cx="6892769" cy="458399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5968" y="1664977"/>
            <a:ext cx="676762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200" b="1" dirty="0">
                <a:solidFill>
                  <a:srgbClr val="144275"/>
                </a:solidFill>
              </a:rPr>
              <a:t>Международная научно-практическая конференция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21538" y="2349777"/>
            <a:ext cx="2023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Организаторы: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62667" y="2710167"/>
            <a:ext cx="85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/>
              <a:t> </a:t>
            </a:r>
            <a:r>
              <a:rPr lang="ru-RU" sz="3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63464" y="3722478"/>
            <a:ext cx="4929370" cy="1494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При поддержке Правительства СПБ: 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Комитета по развитию транспортной инфраструктуры;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И правительства Ленинградской области: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Комитет по дорожному хозяйству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95847" y="5433047"/>
            <a:ext cx="395723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Информационная поддержка: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Инф. агентство ТехИнформ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ОМК Держава</a:t>
            </a:r>
          </a:p>
          <a:p>
            <a:pPr>
              <a:lnSpc>
                <a:spcPts val="1800"/>
              </a:lnSpc>
            </a:pPr>
            <a:endParaRPr lang="ru-RU" sz="2200" b="1" dirty="0">
              <a:solidFill>
                <a:srgbClr val="144275"/>
              </a:solidFill>
            </a:endParaRPr>
          </a:p>
          <a:p>
            <a:pPr>
              <a:lnSpc>
                <a:spcPts val="1800"/>
              </a:lnSpc>
            </a:pPr>
            <a:endParaRPr lang="ru-RU" sz="2200" b="1" dirty="0">
              <a:solidFill>
                <a:srgbClr val="14427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1538" y="2660994"/>
            <a:ext cx="4936671" cy="8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ФГАУО ВО «СПбПУ»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ФГАУО ВО МАДИ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solidFill>
                  <a:srgbClr val="144275"/>
                </a:solidFill>
              </a:rPr>
              <a:t>Международный концерн БАУБЕРГ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7" y="3889918"/>
            <a:ext cx="918531" cy="91853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060813" y="4555708"/>
            <a:ext cx="30251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400" b="1">
                <a:solidFill>
                  <a:schemeClr val="bg1"/>
                </a:solidFill>
              </a:rPr>
              <a:t>21-22 мая 2020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5968" y="706208"/>
            <a:ext cx="6558244" cy="422774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5970" y="277924"/>
            <a:ext cx="7999427" cy="160258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Цифровые технологии и инновационные материалы дорожном и  мостовом строительстве. Направления развития </a:t>
            </a:r>
            <a:br>
              <a:rPr lang="ru-RU" sz="3200" b="1" dirty="0">
                <a:solidFill>
                  <a:schemeClr val="bg1"/>
                </a:solidFill>
                <a:latin typeface="+mn-lt"/>
              </a:rPr>
            </a:b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7" y="2396716"/>
            <a:ext cx="946940" cy="94694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9" y="5115669"/>
            <a:ext cx="952296" cy="9522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69367" y="5847884"/>
            <a:ext cx="5779972" cy="101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2" descr="артинки по запросу бауберг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6" descr="артинки по запросу бауберг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75" y="5966960"/>
            <a:ext cx="1601900" cy="916912"/>
          </a:xfrm>
          <a:prstGeom prst="rect">
            <a:avLst/>
          </a:prstGeom>
        </p:spPr>
      </p:pic>
      <p:sp>
        <p:nvSpPr>
          <p:cNvPr id="29" name="AutoShape 10" descr="артинки по запросу спбпу лого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2" descr="артинки по запросу спбпу лого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09" y="5938389"/>
            <a:ext cx="2675426" cy="713447"/>
          </a:xfrm>
          <a:prstGeom prst="rect">
            <a:avLst/>
          </a:prstGeom>
        </p:spPr>
      </p:pic>
      <p:pic>
        <p:nvPicPr>
          <p:cNvPr id="1032" name="Picture 8" descr="артинки по запросу мади лог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35" y="5880695"/>
            <a:ext cx="1167175" cy="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827857" y="5241807"/>
            <a:ext cx="437562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Место проведения: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Научно-исследовательский корпус </a:t>
            </a:r>
            <a:r>
              <a:rPr lang="ru-RU" b="1" dirty="0" err="1">
                <a:solidFill>
                  <a:schemeClr val="bg1"/>
                </a:solidFill>
              </a:rPr>
              <a:t>СПбПУ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4" y="5236216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1" y="510677"/>
            <a:ext cx="118123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Цифровая трансформация в транспортном строительстве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Цифровые технологии и способы повышения долговечности и надежности автомобильных дорог, мостов, тоннелей и объектов гидротехнического строительства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Инновационные материалы для автомобильных дорог, мостов, тоннелей и объектов гидротехнического строительства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Композиционные материалы для объектов транспортной инфраструктуры и объектов гидротехнического строительства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Инновационные и современные материалы для гидроизоляции специальных сооружений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Инновационные и традиционные решения в области осуществления контроля строительных материалов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Современная лаборатория. Подтверждение соответствия качества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Обследование дорог, мостов, тоннелей и объектов гидротехнического строительства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3E6C"/>
                </a:solidFill>
              </a:rPr>
              <a:t>Точки соприкосновения нормативной базы стран СНГ и РФ. Изменения в нормативно-правовом регулировании</a:t>
            </a:r>
            <a:endParaRPr lang="ru-RU" sz="2400" b="1" dirty="0">
              <a:solidFill>
                <a:srgbClr val="003E6C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1" y="0"/>
            <a:ext cx="4815840" cy="650361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9616" y="-348401"/>
            <a:ext cx="788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Темы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00752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2101" y="958878"/>
            <a:ext cx="121538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3E6C"/>
                </a:solidFill>
              </a:rPr>
              <a:t>рассылка приглашений и call for papers: январь 2020</a:t>
            </a:r>
          </a:p>
          <a:p>
            <a:pPr lvl="0"/>
            <a:endParaRPr lang="ru-RU" sz="2800" b="1" dirty="0">
              <a:solidFill>
                <a:srgbClr val="003E6C"/>
              </a:solidFill>
            </a:endParaRP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прием аннотаций докладов: до 15 марта 2020</a:t>
            </a: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решение о принятии: до 01 апреля 2020</a:t>
            </a:r>
          </a:p>
          <a:p>
            <a:pPr lvl="0"/>
            <a:endParaRPr lang="ru-RU" sz="2800" b="1" dirty="0">
              <a:solidFill>
                <a:srgbClr val="003E6C"/>
              </a:solidFill>
            </a:endParaRP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прием докладов и публикаций: до 20 апреля 2020</a:t>
            </a: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решение о принятии: до 15 мая 2020</a:t>
            </a:r>
          </a:p>
          <a:p>
            <a:pPr lvl="0"/>
            <a:endParaRPr lang="ru-RU" sz="2800" b="1" dirty="0">
              <a:solidFill>
                <a:srgbClr val="003E6C"/>
              </a:solidFill>
            </a:endParaRP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регистрация: </a:t>
            </a: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до 15 марта 2020 в качестве докладчика </a:t>
            </a: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до 15 мая 2020 в качестве слушателя</a:t>
            </a:r>
          </a:p>
          <a:p>
            <a:pPr lvl="0"/>
            <a:endParaRPr lang="ru-RU" sz="2800" b="1" dirty="0">
              <a:solidFill>
                <a:srgbClr val="003E6C"/>
              </a:solidFill>
            </a:endParaRPr>
          </a:p>
          <a:p>
            <a:pPr lvl="0"/>
            <a:r>
              <a:rPr lang="ru-RU" sz="2800" b="1" dirty="0">
                <a:solidFill>
                  <a:srgbClr val="003E6C"/>
                </a:solidFill>
              </a:rPr>
              <a:t>оплата оргвзноса: до 15 мая 2020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01" y="222223"/>
            <a:ext cx="4815840" cy="650361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9616" y="-103145"/>
            <a:ext cx="788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Ключевые даты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" y="1113551"/>
            <a:ext cx="868470" cy="8684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1" y="2189220"/>
            <a:ext cx="808074" cy="80807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0" y="3401774"/>
            <a:ext cx="808074" cy="80807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0" y="4788727"/>
            <a:ext cx="840874" cy="840874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1" y="5967663"/>
            <a:ext cx="890337" cy="8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артинки по запросу ник спбп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3629" r="363" b="11788"/>
          <a:stretch/>
        </p:blipFill>
        <p:spPr bwMode="auto">
          <a:xfrm>
            <a:off x="-77338" y="0"/>
            <a:ext cx="12257141" cy="68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4801" y="222223"/>
            <a:ext cx="4607442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79616" y="-103145"/>
            <a:ext cx="788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Место проведения</a:t>
            </a:r>
            <a:endParaRPr lang="ru-RU" sz="4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4801" y="976959"/>
            <a:ext cx="5389056" cy="1422371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1043174"/>
            <a:ext cx="546387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Мероприятие пройдет в конференц-залах СПбПУ, оборудованных всем необходимым для профессионального проведения мероприятий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" y="4530436"/>
            <a:ext cx="12179802" cy="23316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9708" y="4482233"/>
            <a:ext cx="122836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Ключевые спикеры: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Сергей Викторович Харлашкин, Председатель Комитета по развитию транспортной инфраструктуры Санкт- Петербурга (по согласованию)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Денис Станиславович Седов, Председатель Комитета по дорожному хозяйству Ленинградской области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Ярослав Райчук (Jaroslaw Rajczyk), Ченстоховский технологический университет, Ченстохова, Польша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white"/>
                </a:solidFill>
              </a:rPr>
              <a:t>Жанат Саматович Бейшенов, </a:t>
            </a:r>
            <a:r>
              <a:rPr lang="ru-RU" sz="2200" b="1" dirty="0">
                <a:solidFill>
                  <a:schemeClr val="bg1"/>
                </a:solidFill>
              </a:rPr>
              <a:t>Министр Транспорта и Дорог Кыргызской Республики, Кыргызская республика (по согласованию)</a:t>
            </a:r>
          </a:p>
        </p:txBody>
      </p:sp>
    </p:spTree>
    <p:extLst>
      <p:ext uri="{BB962C8B-B14F-4D97-AF65-F5344CB8AC3E}">
        <p14:creationId xmlns:p14="http://schemas.microsoft.com/office/powerpoint/2010/main" val="157284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ртинки по запросу выставка ник спбп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-287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4801" y="222223"/>
            <a:ext cx="5286492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79616" y="-103145"/>
            <a:ext cx="7888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Выставка достижений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766" y="4118704"/>
            <a:ext cx="5260344" cy="131036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5593977"/>
            <a:ext cx="12192000" cy="1235302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Целевая аудитория: На конференцию приглашены члены Правительства СПб, руководители федеральных и территориальных управлений, руководители подрядных организаций, ведущие проектировщики, производители и поставщики материалов, ведущие ученые, а также почетные гости и специалисты из зарубежных стран.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4169514"/>
            <a:ext cx="5286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В ходе мероприятия состоятся демонстрации инновационных технологий и материалов, необходимых для эффективного проектирования и строительства инфраструктурных объектов, всего будет представлено более 20 разработок</a:t>
            </a:r>
          </a:p>
        </p:txBody>
      </p:sp>
    </p:spTree>
    <p:extLst>
      <p:ext uri="{BB962C8B-B14F-4D97-AF65-F5344CB8AC3E}">
        <p14:creationId xmlns:p14="http://schemas.microsoft.com/office/powerpoint/2010/main" val="191986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r="32440"/>
          <a:stretch/>
        </p:blipFill>
        <p:spPr bwMode="auto">
          <a:xfrm>
            <a:off x="-118212" y="-28722"/>
            <a:ext cx="687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442200" y="5443630"/>
            <a:ext cx="4749800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31656" y="5904959"/>
            <a:ext cx="5260344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31656" y="6213065"/>
            <a:ext cx="5260344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31656" y="5542442"/>
            <a:ext cx="5286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В ходе мероприятия состоятся демонстрации инновационных технологий и материалов, необходимых для эффективного проектирования и строительства инфраструктурных объектов, всего будет представлено более 20 разработок</a:t>
            </a:r>
          </a:p>
        </p:txBody>
      </p:sp>
      <p:pic>
        <p:nvPicPr>
          <p:cNvPr id="12" name="Picture 2" descr="артинки по запросу кавасаки полите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r="11899"/>
          <a:stretch/>
        </p:blipFill>
        <p:spPr bwMode="auto">
          <a:xfrm>
            <a:off x="6583680" y="0"/>
            <a:ext cx="5707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артинки по запросу кавасаки полите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11899"/>
          <a:stretch/>
        </p:blipFill>
        <p:spPr bwMode="auto">
          <a:xfrm>
            <a:off x="4130414" y="0"/>
            <a:ext cx="8161020" cy="68580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4800" y="373372"/>
            <a:ext cx="7137399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799" y="838847"/>
            <a:ext cx="5478781" cy="616213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4801" y="326804"/>
            <a:ext cx="76512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Экскурсии в ключевые центры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и лаборатории СПбПУ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16279" y="4989555"/>
            <a:ext cx="6877285" cy="1765267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50735" y="5074657"/>
            <a:ext cx="764126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Участникам будут предложены экскурсии в ключевые центры и лаборатории </a:t>
            </a:r>
            <a:r>
              <a:rPr lang="ru-RU" sz="2200" b="1" dirty="0" err="1">
                <a:solidFill>
                  <a:schemeClr val="bg1"/>
                </a:solidFill>
              </a:rPr>
              <a:t>СПбПУ</a:t>
            </a:r>
            <a:r>
              <a:rPr lang="ru-RU" sz="2200" b="1" dirty="0">
                <a:solidFill>
                  <a:schemeClr val="bg1"/>
                </a:solidFill>
              </a:rPr>
              <a:t>: </a:t>
            </a:r>
          </a:p>
          <a:p>
            <a:pPr algn="r"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Лабораторию общестроительных технологий, Центр промышленной робототехники «Kawasaki-Политех», суперкомпьютерный центр «Политехнический» и Лабораторию легких материалов и конструкций </a:t>
            </a:r>
          </a:p>
        </p:txBody>
      </p:sp>
    </p:spTree>
    <p:extLst>
      <p:ext uri="{BB962C8B-B14F-4D97-AF65-F5344CB8AC3E}">
        <p14:creationId xmlns:p14="http://schemas.microsoft.com/office/powerpoint/2010/main" val="211511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19798" y="355641"/>
            <a:ext cx="4537418" cy="776338"/>
          </a:xfrm>
          <a:prstGeom prst="rect">
            <a:avLst/>
          </a:prstGeom>
          <a:solidFill>
            <a:srgbClr val="14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894118" y="469197"/>
            <a:ext cx="4985574" cy="1325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bg1"/>
                </a:solidFill>
                <a:latin typeface="+mn-lt"/>
              </a:rPr>
              <a:t>Публикации</a:t>
            </a:r>
            <a:br>
              <a:rPr lang="ru-RU" sz="5400" b="1" dirty="0">
                <a:solidFill>
                  <a:schemeClr val="bg1"/>
                </a:solidFill>
                <a:latin typeface="+mn-lt"/>
              </a:rPr>
            </a:b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9798" y="1702144"/>
            <a:ext cx="1006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144275"/>
                </a:solidFill>
              </a:rPr>
              <a:t>Материалы конференции будут опубликованы в изданиях, индексируемых международными базами данных Scopus и Web of Science:</a:t>
            </a:r>
            <a:endParaRPr lang="ru-RU" sz="3200" b="1" dirty="0">
              <a:solidFill>
                <a:srgbClr val="14427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879" y="3347434"/>
            <a:ext cx="8638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n-US" sz="32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Lecture Notes in Civil Engineering (Springer)</a:t>
            </a:r>
            <a:endParaRPr lang="ru-RU" sz="3200" b="1" dirty="0">
              <a:solidFill>
                <a:srgbClr val="003E6C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indent="449580">
              <a:spcAft>
                <a:spcPts val="0"/>
              </a:spcAft>
            </a:pPr>
            <a:r>
              <a:rPr lang="en-US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Q4</a:t>
            </a:r>
            <a:r>
              <a:rPr lang="ru-RU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, Предметный рейтинг </a:t>
            </a:r>
            <a:r>
              <a:rPr lang="en-US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Engineering- Civil Engineering</a:t>
            </a:r>
            <a:r>
              <a:rPr lang="ru-RU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indent="449580">
              <a:spcAft>
                <a:spcPts val="0"/>
              </a:spcAft>
            </a:pPr>
            <a:r>
              <a:rPr lang="en-US" sz="32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Transportation Research Procedia (Elsevier)</a:t>
            </a:r>
          </a:p>
          <a:p>
            <a:pPr indent="449580"/>
            <a:r>
              <a:rPr lang="en-US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Q</a:t>
            </a:r>
            <a:r>
              <a:rPr lang="ru-RU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3, Предметный рейтинг </a:t>
            </a:r>
            <a:r>
              <a:rPr lang="en-US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Social Science- Transportation</a:t>
            </a:r>
            <a:endParaRPr lang="ru-RU" sz="3200" b="1" dirty="0">
              <a:solidFill>
                <a:srgbClr val="003E6C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indent="449580"/>
            <a:r>
              <a:rPr lang="en-US" sz="32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Magazine of Civil Engineering (SPbPU)</a:t>
            </a:r>
            <a:r>
              <a:rPr lang="ru-RU" sz="32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sz="3200" b="1" dirty="0">
              <a:solidFill>
                <a:srgbClr val="003E6C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indent="449580"/>
            <a:r>
              <a:rPr lang="en-US" sz="2400" b="1" dirty="0">
                <a:solidFill>
                  <a:srgbClr val="003E6C"/>
                </a:solidFill>
                <a:latin typeface="Calibri" charset="0"/>
                <a:ea typeface="Calibri" charset="0"/>
                <a:cs typeface="Times New Roman" charset="0"/>
              </a:rPr>
              <a:t>Q1, Предметный рейтинг Engineering- Civil Engineering</a:t>
            </a:r>
            <a:endParaRPr lang="ru-RU" sz="2400" b="1" dirty="0">
              <a:solidFill>
                <a:srgbClr val="003E6C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indent="449580">
              <a:spcAft>
                <a:spcPts val="0"/>
              </a:spcAft>
            </a:pPr>
            <a:endParaRPr lang="ru-RU" sz="3200" b="1" dirty="0">
              <a:solidFill>
                <a:srgbClr val="003E6C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6" name="Изображение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700650"/>
            <a:ext cx="3413760" cy="1094110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 flipH="1">
            <a:off x="619798" y="3526526"/>
            <a:ext cx="304218" cy="304447"/>
          </a:xfrm>
          <a:prstGeom prst="ellipse">
            <a:avLst/>
          </a:prstGeom>
          <a:noFill/>
          <a:ln w="25400"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cxnSp>
        <p:nvCxnSpPr>
          <p:cNvPr id="58" name="Прямая соединительная линия 57"/>
          <p:cNvCxnSpPr>
            <a:stCxn id="57" idx="4"/>
            <a:endCxn id="60" idx="0"/>
          </p:cNvCxnSpPr>
          <p:nvPr/>
        </p:nvCxnSpPr>
        <p:spPr>
          <a:xfrm>
            <a:off x="771907" y="3830973"/>
            <a:ext cx="0" cy="624053"/>
          </a:xfrm>
          <a:prstGeom prst="line">
            <a:avLst/>
          </a:prstGeom>
          <a:ln w="19050">
            <a:solidFill>
              <a:srgbClr val="003E6C"/>
            </a:solidFill>
            <a:prstDash val="sysDot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 flipH="1">
            <a:off x="619798" y="4455026"/>
            <a:ext cx="304218" cy="304447"/>
          </a:xfrm>
          <a:prstGeom prst="ellipse">
            <a:avLst/>
          </a:prstGeom>
          <a:noFill/>
          <a:ln w="25400"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cxnSp>
        <p:nvCxnSpPr>
          <p:cNvPr id="61" name="Прямая соединительная линия 60"/>
          <p:cNvCxnSpPr>
            <a:endCxn id="62" idx="0"/>
          </p:cNvCxnSpPr>
          <p:nvPr/>
        </p:nvCxnSpPr>
        <p:spPr>
          <a:xfrm>
            <a:off x="771907" y="4768275"/>
            <a:ext cx="0" cy="615251"/>
          </a:xfrm>
          <a:prstGeom prst="line">
            <a:avLst/>
          </a:prstGeom>
          <a:ln w="19050">
            <a:solidFill>
              <a:srgbClr val="003E6C"/>
            </a:solidFill>
            <a:prstDash val="sysDot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 flipH="1">
            <a:off x="619798" y="5383526"/>
            <a:ext cx="304218" cy="304447"/>
          </a:xfrm>
          <a:prstGeom prst="ellipse">
            <a:avLst/>
          </a:prstGeom>
          <a:noFill/>
          <a:ln w="25400"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715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056" y="266170"/>
            <a:ext cx="88792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Планируемые показатели</a:t>
            </a:r>
            <a:endParaRPr lang="ru-RU" sz="5400" b="1" dirty="0">
              <a:solidFill>
                <a:schemeClr val="bg1"/>
              </a:solidFill>
              <a:ea typeface="PT Sans" charset="-52"/>
              <a:cs typeface="PT Sans" charset="-52"/>
              <a:sym typeface="OpenSans-Bold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9056" y="3000430"/>
            <a:ext cx="13495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участников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28585" y="1751596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</a:t>
            </a:r>
            <a:r>
              <a:rPr lang="ru-RU" sz="3200" b="1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332007" y="2944395"/>
            <a:ext cx="20107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представленных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разработок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78797" y="1753765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000" b="1" dirty="0">
                <a:solidFill>
                  <a:schemeClr val="bg1"/>
                </a:solidFill>
              </a:rPr>
              <a:t>20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74046" y="1712935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 9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228951" y="2987208"/>
            <a:ext cx="156910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bg1"/>
                </a:solidFill>
                <a:ea typeface="PT Sans" charset="-52"/>
                <a:cs typeface="PT Sans" charset="-52"/>
              </a:rPr>
              <a:t>приглашенных спикеров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546598" y="1721195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10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156169" y="2916800"/>
            <a:ext cx="203219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выставка достижений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0699255" y="1699252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1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366297" y="1657860"/>
            <a:ext cx="1319438" cy="1274772"/>
            <a:chOff x="785662" y="3901712"/>
            <a:chExt cx="2548141" cy="246188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997440" y="4143848"/>
              <a:ext cx="2033291" cy="2033291"/>
              <a:chOff x="8780321" y="2673904"/>
              <a:chExt cx="1956754" cy="195675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780321" y="2673904"/>
                <a:ext cx="1956754" cy="1956754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8880752" y="2777728"/>
                <a:ext cx="1749102" cy="1749102"/>
                <a:chOff x="5728385" y="3533604"/>
                <a:chExt cx="1749102" cy="1749102"/>
              </a:xfrm>
            </p:grpSpPr>
            <p:sp>
              <p:nvSpPr>
                <p:cNvPr id="29" name="Овал 28"/>
                <p:cNvSpPr/>
                <p:nvPr/>
              </p:nvSpPr>
              <p:spPr>
                <a:xfrm>
                  <a:off x="5728385" y="3533604"/>
                  <a:ext cx="1749102" cy="1749102"/>
                </a:xfrm>
                <a:prstGeom prst="ellipse">
                  <a:avLst/>
                </a:prstGeom>
                <a:solidFill>
                  <a:srgbClr val="92D050">
                    <a:alpha val="4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5941661" y="3746880"/>
                  <a:ext cx="1322552" cy="13225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03" name="Дуга 102"/>
            <p:cNvSpPr/>
            <p:nvPr/>
          </p:nvSpPr>
          <p:spPr>
            <a:xfrm rot="16200000">
              <a:off x="828792" y="3858582"/>
              <a:ext cx="2461881" cy="2548141"/>
            </a:xfrm>
            <a:prstGeom prst="arc">
              <a:avLst>
                <a:gd name="adj1" fmla="val 8022921"/>
                <a:gd name="adj2" fmla="val 492718"/>
              </a:avLst>
            </a:prstGeom>
            <a:noFill/>
            <a:ln w="47625" cap="rnd">
              <a:solidFill>
                <a:srgbClr val="00B050"/>
              </a:solidFill>
              <a:prstDash val="sysDot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/>
              <a:endParaRPr lang="ru-RU" sz="900">
                <a:solidFill>
                  <a:srgbClr val="000000"/>
                </a:solidFill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2700323" y="1681108"/>
            <a:ext cx="1274071" cy="1230941"/>
            <a:chOff x="5435166" y="3901712"/>
            <a:chExt cx="2548141" cy="2461881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5617161" y="4137891"/>
              <a:ext cx="2033291" cy="2033291"/>
              <a:chOff x="8780321" y="2673904"/>
              <a:chExt cx="1956754" cy="1956754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8780321" y="2673904"/>
                <a:ext cx="1956754" cy="1956754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grpSp>
            <p:nvGrpSpPr>
              <p:cNvPr id="64" name="Группа 63"/>
              <p:cNvGrpSpPr/>
              <p:nvPr/>
            </p:nvGrpSpPr>
            <p:grpSpPr>
              <a:xfrm>
                <a:off x="8880752" y="2777728"/>
                <a:ext cx="1749102" cy="1749102"/>
                <a:chOff x="5728385" y="3533604"/>
                <a:chExt cx="1749102" cy="1749102"/>
              </a:xfrm>
            </p:grpSpPr>
            <p:sp>
              <p:nvSpPr>
                <p:cNvPr id="65" name="Овал 64"/>
                <p:cNvSpPr/>
                <p:nvPr/>
              </p:nvSpPr>
              <p:spPr>
                <a:xfrm>
                  <a:off x="5728385" y="3533604"/>
                  <a:ext cx="1749102" cy="1749102"/>
                </a:xfrm>
                <a:prstGeom prst="ellipse">
                  <a:avLst/>
                </a:prstGeom>
                <a:solidFill>
                  <a:srgbClr val="92D050">
                    <a:alpha val="4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5941661" y="3746880"/>
                  <a:ext cx="1322552" cy="13225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05" name="Дуга 104"/>
            <p:cNvSpPr/>
            <p:nvPr/>
          </p:nvSpPr>
          <p:spPr>
            <a:xfrm rot="16200000">
              <a:off x="5478296" y="3858582"/>
              <a:ext cx="2461881" cy="2548141"/>
            </a:xfrm>
            <a:prstGeom prst="arc">
              <a:avLst>
                <a:gd name="adj1" fmla="val 8022921"/>
                <a:gd name="adj2" fmla="val 492718"/>
              </a:avLst>
            </a:prstGeom>
            <a:noFill/>
            <a:ln w="47625" cap="rnd">
              <a:solidFill>
                <a:srgbClr val="00B050"/>
              </a:solidFill>
              <a:prstDash val="sysDot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/>
              <a:endParaRPr lang="ru-RU" sz="90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5001659" y="1668177"/>
            <a:ext cx="1274071" cy="1230941"/>
            <a:chOff x="9644767" y="3921570"/>
            <a:chExt cx="2548141" cy="2461881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863160" y="4135868"/>
              <a:ext cx="2033291" cy="2033291"/>
              <a:chOff x="8780321" y="2673904"/>
              <a:chExt cx="1956754" cy="1956754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8780321" y="2673904"/>
                <a:ext cx="1956754" cy="1956754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8880752" y="2777728"/>
                <a:ext cx="1749102" cy="1749102"/>
                <a:chOff x="5728385" y="3533604"/>
                <a:chExt cx="1749102" cy="1749102"/>
              </a:xfrm>
            </p:grpSpPr>
            <p:sp>
              <p:nvSpPr>
                <p:cNvPr id="73" name="Овал 72"/>
                <p:cNvSpPr/>
                <p:nvPr/>
              </p:nvSpPr>
              <p:spPr>
                <a:xfrm>
                  <a:off x="5728385" y="3533604"/>
                  <a:ext cx="1749102" cy="1749102"/>
                </a:xfrm>
                <a:prstGeom prst="ellipse">
                  <a:avLst/>
                </a:prstGeom>
                <a:solidFill>
                  <a:srgbClr val="92D050">
                    <a:alpha val="4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74" name="Овал 73"/>
                <p:cNvSpPr/>
                <p:nvPr/>
              </p:nvSpPr>
              <p:spPr>
                <a:xfrm>
                  <a:off x="5941661" y="3746880"/>
                  <a:ext cx="1322552" cy="13225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06" name="Дуга 105"/>
            <p:cNvSpPr/>
            <p:nvPr/>
          </p:nvSpPr>
          <p:spPr>
            <a:xfrm rot="16200000">
              <a:off x="9687897" y="3878440"/>
              <a:ext cx="2461881" cy="2548141"/>
            </a:xfrm>
            <a:prstGeom prst="arc">
              <a:avLst>
                <a:gd name="adj1" fmla="val 8022921"/>
                <a:gd name="adj2" fmla="val 492718"/>
              </a:avLst>
            </a:prstGeom>
            <a:noFill/>
            <a:ln w="47625" cap="rnd">
              <a:solidFill>
                <a:srgbClr val="00B050"/>
              </a:solidFill>
              <a:prstDash val="sysDot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/>
              <a:endParaRPr lang="ru-RU" sz="900">
                <a:solidFill>
                  <a:srgbClr val="000000"/>
                </a:solidFill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7396889" y="1653511"/>
            <a:ext cx="1274071" cy="1230941"/>
            <a:chOff x="14146703" y="3883097"/>
            <a:chExt cx="2548141" cy="2461881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14366818" y="4116010"/>
              <a:ext cx="2033291" cy="2033291"/>
              <a:chOff x="8780321" y="2673904"/>
              <a:chExt cx="1956754" cy="1956754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8780321" y="2673904"/>
                <a:ext cx="1956754" cy="1956754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grpSp>
            <p:nvGrpSpPr>
              <p:cNvPr id="80" name="Группа 79"/>
              <p:cNvGrpSpPr/>
              <p:nvPr/>
            </p:nvGrpSpPr>
            <p:grpSpPr>
              <a:xfrm>
                <a:off x="8880752" y="2777728"/>
                <a:ext cx="1749102" cy="1749102"/>
                <a:chOff x="5728385" y="3533604"/>
                <a:chExt cx="1749102" cy="1749102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5728385" y="3533604"/>
                  <a:ext cx="1749102" cy="1749102"/>
                </a:xfrm>
                <a:prstGeom prst="ellipse">
                  <a:avLst/>
                </a:prstGeom>
                <a:solidFill>
                  <a:srgbClr val="92D050">
                    <a:alpha val="4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5941661" y="3746880"/>
                  <a:ext cx="1322552" cy="13225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>
                    <a:solidFill>
                      <a:srgbClr val="92D050"/>
                    </a:solidFill>
                  </a:endParaRPr>
                </a:p>
              </p:txBody>
            </p:sp>
          </p:grpSp>
        </p:grpSp>
        <p:sp>
          <p:nvSpPr>
            <p:cNvPr id="107" name="Дуга 106"/>
            <p:cNvSpPr/>
            <p:nvPr/>
          </p:nvSpPr>
          <p:spPr>
            <a:xfrm rot="16200000">
              <a:off x="14189833" y="3839967"/>
              <a:ext cx="2461881" cy="2548141"/>
            </a:xfrm>
            <a:prstGeom prst="arc">
              <a:avLst>
                <a:gd name="adj1" fmla="val 8022921"/>
                <a:gd name="adj2" fmla="val 492718"/>
              </a:avLst>
            </a:prstGeom>
            <a:noFill/>
            <a:ln w="47625" cap="rnd">
              <a:solidFill>
                <a:srgbClr val="00B050"/>
              </a:solidFill>
              <a:prstDash val="sysDot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22860" rIns="45720" bIns="22860" numCol="1" spcCol="38100" rtlCol="0" anchor="t">
              <a:noAutofit/>
            </a:bodyPr>
            <a:lstStyle/>
            <a:p>
              <a:pPr defTabSz="457200" latinLnBrk="1" hangingPunct="0"/>
              <a:endParaRPr lang="ru-RU" sz="9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9630429" y="1716279"/>
            <a:ext cx="1016646" cy="1016646"/>
            <a:chOff x="8780321" y="2673904"/>
            <a:chExt cx="1956754" cy="1956754"/>
          </a:xfrm>
        </p:grpSpPr>
        <p:sp>
          <p:nvSpPr>
            <p:cNvPr id="87" name="Овал 86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08" name="Дуга 107"/>
          <p:cNvSpPr/>
          <p:nvPr/>
        </p:nvSpPr>
        <p:spPr>
          <a:xfrm rot="16200000">
            <a:off x="9519476" y="1582050"/>
            <a:ext cx="1230941" cy="1274071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05047" y="5521506"/>
            <a:ext cx="134952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ведущих компания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559254" y="4196533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20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408906" y="5487821"/>
            <a:ext cx="176520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публикующих издания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889060" y="4180330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3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80789" y="5459616"/>
            <a:ext cx="172376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Scopus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 публикаций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084309" y="4139500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150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9577749" y="5487821"/>
            <a:ext cx="135125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стран-участниц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8556861" y="4147760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50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0771982" y="4134630"/>
            <a:ext cx="161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&gt;</a:t>
            </a:r>
            <a:r>
              <a:rPr lang="ru-RU" sz="32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20</a:t>
            </a:r>
            <a:endParaRPr lang="en-US" sz="3200" b="1" dirty="0">
              <a:solidFill>
                <a:schemeClr val="bg1"/>
              </a:solidFill>
              <a:ea typeface="PT Sans" charset="-52"/>
              <a:cs typeface="PT Sans" charset="-52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486220" y="4209804"/>
            <a:ext cx="1052847" cy="1052846"/>
            <a:chOff x="8780321" y="2673904"/>
            <a:chExt cx="1956754" cy="1956754"/>
          </a:xfrm>
        </p:grpSpPr>
        <p:sp>
          <p:nvSpPr>
            <p:cNvPr id="142" name="Овал 141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143" name="Группа 142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144" name="Овал 143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41" name="Дуга 140"/>
          <p:cNvSpPr/>
          <p:nvPr/>
        </p:nvSpPr>
        <p:spPr>
          <a:xfrm rot="16200000">
            <a:off x="398893" y="4062092"/>
            <a:ext cx="1274772" cy="1319438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2801584" y="4225763"/>
            <a:ext cx="1016646" cy="1016646"/>
            <a:chOff x="8780321" y="2673904"/>
            <a:chExt cx="1956754" cy="1956754"/>
          </a:xfrm>
        </p:grpSpPr>
        <p:sp>
          <p:nvSpPr>
            <p:cNvPr id="150" name="Овал 149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151" name="Группа 150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152" name="Овал 151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49" name="Дуга 148"/>
          <p:cNvSpPr/>
          <p:nvPr/>
        </p:nvSpPr>
        <p:spPr>
          <a:xfrm rot="16200000">
            <a:off x="2732151" y="4086108"/>
            <a:ext cx="1230941" cy="1274071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5121119" y="4201891"/>
            <a:ext cx="1016646" cy="1016646"/>
            <a:chOff x="8780321" y="2673904"/>
            <a:chExt cx="1956754" cy="1956754"/>
          </a:xfrm>
        </p:grpSpPr>
        <p:sp>
          <p:nvSpPr>
            <p:cNvPr id="158" name="Овал 157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159" name="Группа 158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160" name="Овал 159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57" name="Дуга 156"/>
          <p:cNvSpPr/>
          <p:nvPr/>
        </p:nvSpPr>
        <p:spPr>
          <a:xfrm rot="16200000">
            <a:off x="5033487" y="4073177"/>
            <a:ext cx="1230941" cy="1274071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7517210" y="4196533"/>
            <a:ext cx="1016646" cy="1016646"/>
            <a:chOff x="8780321" y="2673904"/>
            <a:chExt cx="1956754" cy="1956754"/>
          </a:xfrm>
        </p:grpSpPr>
        <p:sp>
          <p:nvSpPr>
            <p:cNvPr id="166" name="Овал 165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167" name="Группа 166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65" name="Дуга 164"/>
          <p:cNvSpPr/>
          <p:nvPr/>
        </p:nvSpPr>
        <p:spPr>
          <a:xfrm rot="16200000">
            <a:off x="7428717" y="4058511"/>
            <a:ext cx="1230941" cy="1274071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grpSp>
        <p:nvGrpSpPr>
          <p:cNvPr id="171" name="Группа 170"/>
          <p:cNvGrpSpPr/>
          <p:nvPr/>
        </p:nvGrpSpPr>
        <p:grpSpPr>
          <a:xfrm>
            <a:off x="9722578" y="4188180"/>
            <a:ext cx="1016646" cy="1016646"/>
            <a:chOff x="8780321" y="2673904"/>
            <a:chExt cx="1956754" cy="1956754"/>
          </a:xfrm>
        </p:grpSpPr>
        <p:sp>
          <p:nvSpPr>
            <p:cNvPr id="174" name="Овал 173"/>
            <p:cNvSpPr/>
            <p:nvPr/>
          </p:nvSpPr>
          <p:spPr>
            <a:xfrm>
              <a:off x="8780321" y="2673904"/>
              <a:ext cx="1956754" cy="1956754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92D050"/>
                </a:solidFill>
              </a:endParaRPr>
            </a:p>
          </p:txBody>
        </p:sp>
        <p:grpSp>
          <p:nvGrpSpPr>
            <p:cNvPr id="175" name="Группа 174"/>
            <p:cNvGrpSpPr/>
            <p:nvPr/>
          </p:nvGrpSpPr>
          <p:grpSpPr>
            <a:xfrm>
              <a:off x="8880752" y="2777728"/>
              <a:ext cx="1749102" cy="1749102"/>
              <a:chOff x="5728385" y="3533604"/>
              <a:chExt cx="1749102" cy="1749102"/>
            </a:xfrm>
          </p:grpSpPr>
          <p:sp>
            <p:nvSpPr>
              <p:cNvPr id="176" name="Овал 175"/>
              <p:cNvSpPr/>
              <p:nvPr/>
            </p:nvSpPr>
            <p:spPr>
              <a:xfrm>
                <a:off x="5728385" y="3533604"/>
                <a:ext cx="1749102" cy="1749102"/>
              </a:xfrm>
              <a:prstGeom prst="ellipse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5941661" y="3746880"/>
                <a:ext cx="1322552" cy="132255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173" name="Дуга 172"/>
          <p:cNvSpPr/>
          <p:nvPr/>
        </p:nvSpPr>
        <p:spPr>
          <a:xfrm rot="16200000">
            <a:off x="9611625" y="4053951"/>
            <a:ext cx="1230941" cy="1274071"/>
          </a:xfrm>
          <a:prstGeom prst="arc">
            <a:avLst>
              <a:gd name="adj1" fmla="val 8022921"/>
              <a:gd name="adj2" fmla="val 492718"/>
            </a:avLst>
          </a:prstGeom>
          <a:noFill/>
          <a:ln w="47625" cap="rnd">
            <a:solidFill>
              <a:srgbClr val="00B050"/>
            </a:solidFill>
            <a:prstDash val="sysDot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881811" y="3015730"/>
            <a:ext cx="156023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тем</a:t>
            </a:r>
          </a:p>
        </p:txBody>
      </p:sp>
      <p:pic>
        <p:nvPicPr>
          <p:cNvPr id="182" name="Изображение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71" y="4432480"/>
            <a:ext cx="538878" cy="538878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7396889" y="5512262"/>
            <a:ext cx="135125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Публикаций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PT Sans" charset="-52"/>
                <a:cs typeface="PT Sans" charset="-52"/>
              </a:rPr>
              <a:t> в СМИ</a:t>
            </a:r>
          </a:p>
        </p:txBody>
      </p:sp>
      <p:pic>
        <p:nvPicPr>
          <p:cNvPr id="100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4" y="4481488"/>
            <a:ext cx="502093" cy="502093"/>
          </a:xfrm>
          <a:prstGeom prst="rect">
            <a:avLst/>
          </a:prstGeom>
        </p:spPr>
      </p:pic>
      <p:pic>
        <p:nvPicPr>
          <p:cNvPr id="101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47" y="2002110"/>
            <a:ext cx="511702" cy="511702"/>
          </a:xfrm>
          <a:prstGeom prst="rect">
            <a:avLst/>
          </a:prstGeom>
        </p:spPr>
      </p:pic>
      <p:pic>
        <p:nvPicPr>
          <p:cNvPr id="109" name="Изображение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9" y="1979650"/>
            <a:ext cx="669176" cy="669176"/>
          </a:xfrm>
          <a:prstGeom prst="rect">
            <a:avLst/>
          </a:prstGeom>
        </p:spPr>
      </p:pic>
      <p:pic>
        <p:nvPicPr>
          <p:cNvPr id="111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1" y="4478420"/>
            <a:ext cx="502093" cy="502093"/>
          </a:xfrm>
          <a:prstGeom prst="rect">
            <a:avLst/>
          </a:prstGeom>
        </p:spPr>
      </p:pic>
      <p:pic>
        <p:nvPicPr>
          <p:cNvPr id="113" name="Изображение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3" y="4440147"/>
            <a:ext cx="601280" cy="60128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50" y="2002110"/>
            <a:ext cx="611453" cy="61145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04" y="1921218"/>
            <a:ext cx="651365" cy="65136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67" y="4385463"/>
            <a:ext cx="651365" cy="65136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71" y="1972515"/>
            <a:ext cx="595658" cy="5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394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е слайды">
  <a:themeElements>
    <a:clrScheme name="Проект 5-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78A"/>
      </a:accent1>
      <a:accent2>
        <a:srgbClr val="FF3A1D"/>
      </a:accent2>
      <a:accent3>
        <a:srgbClr val="00A6EA"/>
      </a:accent3>
      <a:accent4>
        <a:srgbClr val="504E53"/>
      </a:accent4>
      <a:accent5>
        <a:srgbClr val="F07F09"/>
      </a:accent5>
      <a:accent6>
        <a:srgbClr val="42955F"/>
      </a:accent6>
      <a:hlink>
        <a:srgbClr val="0563C1"/>
      </a:hlink>
      <a:folHlink>
        <a:srgbClr val="954F72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Макеты слайдов со справочной информацией">
  <a:themeElements>
    <a:clrScheme name="Проект 5-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78A"/>
      </a:accent1>
      <a:accent2>
        <a:srgbClr val="FF3A1D"/>
      </a:accent2>
      <a:accent3>
        <a:srgbClr val="00A6EA"/>
      </a:accent3>
      <a:accent4>
        <a:srgbClr val="504E53"/>
      </a:accent4>
      <a:accent5>
        <a:srgbClr val="F07F09"/>
      </a:accent5>
      <a:accent6>
        <a:srgbClr val="42955F"/>
      </a:accent6>
      <a:hlink>
        <a:srgbClr val="0563C1"/>
      </a:hlink>
      <a:folHlink>
        <a:srgbClr val="954F72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Макеты слайдов">
  <a:themeElements>
    <a:clrScheme name="Проект 5-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78A"/>
      </a:accent1>
      <a:accent2>
        <a:srgbClr val="FF3A1D"/>
      </a:accent2>
      <a:accent3>
        <a:srgbClr val="00A6EA"/>
      </a:accent3>
      <a:accent4>
        <a:srgbClr val="504E53"/>
      </a:accent4>
      <a:accent5>
        <a:srgbClr val="F07F09"/>
      </a:accent5>
      <a:accent6>
        <a:srgbClr val="42955F"/>
      </a:accent6>
      <a:hlink>
        <a:srgbClr val="0563C1"/>
      </a:hlink>
      <a:folHlink>
        <a:srgbClr val="954F72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57243</TotalTime>
  <Words>565</Words>
  <Application>Microsoft Office PowerPoint</Application>
  <PresentationFormat>Широкоэкранный</PresentationFormat>
  <Paragraphs>97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OpenSans-Bold</vt:lpstr>
      <vt:lpstr>PT Sans</vt:lpstr>
      <vt:lpstr>Tahoma</vt:lpstr>
      <vt:lpstr>Times New Roman</vt:lpstr>
      <vt:lpstr>Тема Office</vt:lpstr>
      <vt:lpstr>Титульные слайды</vt:lpstr>
      <vt:lpstr>Макеты слайдов со справочной информацией</vt:lpstr>
      <vt:lpstr>Макеты слайдов</vt:lpstr>
      <vt:lpstr>Международная научно-практическая конференция «Цифровые технологии и инновационные материалы в дорожном и  мостовом строительстве. Направления развития »  (DigTechIMC-2020)      </vt:lpstr>
      <vt:lpstr>Цифровые технологии и инновационные материалы дорожном и  мостовом строительстве. Направления развития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Юрий Георгиевич</cp:lastModifiedBy>
  <cp:revision>423</cp:revision>
  <cp:lastPrinted>2019-02-18T09:03:21Z</cp:lastPrinted>
  <dcterms:created xsi:type="dcterms:W3CDTF">2018-10-09T14:36:26Z</dcterms:created>
  <dcterms:modified xsi:type="dcterms:W3CDTF">2019-12-16T06:11:58Z</dcterms:modified>
</cp:coreProperties>
</file>